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60" r:id="rId1"/>
  </p:sldMasterIdLst>
  <p:notesMasterIdLst>
    <p:notesMasterId r:id="rId44"/>
  </p:notesMasterIdLst>
  <p:handoutMasterIdLst>
    <p:handoutMasterId r:id="rId45"/>
  </p:handoutMasterIdLst>
  <p:sldIdLst>
    <p:sldId id="257" r:id="rId2"/>
    <p:sldId id="266" r:id="rId3"/>
    <p:sldId id="258" r:id="rId4"/>
    <p:sldId id="268" r:id="rId5"/>
    <p:sldId id="323" r:id="rId6"/>
    <p:sldId id="325" r:id="rId7"/>
    <p:sldId id="326" r:id="rId8"/>
    <p:sldId id="270" r:id="rId9"/>
    <p:sldId id="273" r:id="rId10"/>
    <p:sldId id="319" r:id="rId11"/>
    <p:sldId id="320" r:id="rId12"/>
    <p:sldId id="275" r:id="rId13"/>
    <p:sldId id="277" r:id="rId14"/>
    <p:sldId id="271" r:id="rId15"/>
    <p:sldId id="278" r:id="rId16"/>
    <p:sldId id="279" r:id="rId17"/>
    <p:sldId id="280" r:id="rId18"/>
    <p:sldId id="289" r:id="rId19"/>
    <p:sldId id="290" r:id="rId20"/>
    <p:sldId id="291" r:id="rId21"/>
    <p:sldId id="328" r:id="rId22"/>
    <p:sldId id="292" r:id="rId23"/>
    <p:sldId id="298" r:id="rId24"/>
    <p:sldId id="296" r:id="rId25"/>
    <p:sldId id="295" r:id="rId26"/>
    <p:sldId id="299" r:id="rId27"/>
    <p:sldId id="300" r:id="rId28"/>
    <p:sldId id="321" r:id="rId29"/>
    <p:sldId id="322" r:id="rId30"/>
    <p:sldId id="303" r:id="rId31"/>
    <p:sldId id="304" r:id="rId32"/>
    <p:sldId id="306" r:id="rId33"/>
    <p:sldId id="307" r:id="rId34"/>
    <p:sldId id="309" r:id="rId35"/>
    <p:sldId id="310" r:id="rId36"/>
    <p:sldId id="302" r:id="rId37"/>
    <p:sldId id="311" r:id="rId38"/>
    <p:sldId id="312" r:id="rId39"/>
    <p:sldId id="318" r:id="rId40"/>
    <p:sldId id="314" r:id="rId41"/>
    <p:sldId id="316" r:id="rId42"/>
    <p:sldId id="313" r:id="rId43"/>
  </p:sldIdLst>
  <p:sldSz cx="12192000" cy="6858000"/>
  <p:notesSz cx="7010400" cy="9271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elvetica" panose="020B0604020202020204" pitchFamily="34" charset="0"/>
      <p:regular r:id="rId50"/>
      <p:bold r:id="rId51"/>
      <p:italic r:id="rId52"/>
      <p:boldItalic r:id="rId53"/>
    </p:embeddedFont>
    <p:embeddedFont>
      <p:font typeface="Libre Baskerville" panose="02000000000000000000" pitchFamily="2" charset="0"/>
      <p:regular r:id="rId54"/>
      <p:bold r:id="rId55"/>
      <p:italic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Times" panose="02020603050405020304" pitchFamily="18" charset="0"/>
      <p:regular r:id="rId61"/>
      <p:bold r:id="rId62"/>
      <p:italic r:id="rId63"/>
      <p:boldItalic r:id="rId64"/>
    </p:embeddedFont>
  </p:embeddedFontLst>
  <p:custDataLst>
    <p:tags r:id="rId65"/>
  </p:custDataLst>
  <p:defaultTextStyle>
    <a:defPPr>
      <a:defRPr lang="en-US"/>
    </a:defPPr>
    <a:lvl1pPr marL="0" algn="l" defTabSz="931268" rtl="0" eaLnBrk="1" latinLnBrk="0" hangingPunct="1">
      <a:defRPr sz="1834" kern="1200">
        <a:solidFill>
          <a:schemeClr val="tx1"/>
        </a:solidFill>
        <a:latin typeface="+mn-lt"/>
        <a:ea typeface="+mn-ea"/>
        <a:cs typeface="+mn-cs"/>
      </a:defRPr>
    </a:lvl1pPr>
    <a:lvl2pPr marL="465634" algn="l" defTabSz="931268" rtl="0" eaLnBrk="1" latinLnBrk="0" hangingPunct="1">
      <a:defRPr sz="1834" kern="1200">
        <a:solidFill>
          <a:schemeClr val="tx1"/>
        </a:solidFill>
        <a:latin typeface="+mn-lt"/>
        <a:ea typeface="+mn-ea"/>
        <a:cs typeface="+mn-cs"/>
      </a:defRPr>
    </a:lvl2pPr>
    <a:lvl3pPr marL="931268" algn="l" defTabSz="931268" rtl="0" eaLnBrk="1" latinLnBrk="0" hangingPunct="1">
      <a:defRPr sz="1834" kern="1200">
        <a:solidFill>
          <a:schemeClr val="tx1"/>
        </a:solidFill>
        <a:latin typeface="+mn-lt"/>
        <a:ea typeface="+mn-ea"/>
        <a:cs typeface="+mn-cs"/>
      </a:defRPr>
    </a:lvl3pPr>
    <a:lvl4pPr marL="1396902" algn="l" defTabSz="931268" rtl="0" eaLnBrk="1" latinLnBrk="0" hangingPunct="1">
      <a:defRPr sz="1834" kern="1200">
        <a:solidFill>
          <a:schemeClr val="tx1"/>
        </a:solidFill>
        <a:latin typeface="+mn-lt"/>
        <a:ea typeface="+mn-ea"/>
        <a:cs typeface="+mn-cs"/>
      </a:defRPr>
    </a:lvl4pPr>
    <a:lvl5pPr marL="1862538" algn="l" defTabSz="931268" rtl="0" eaLnBrk="1" latinLnBrk="0" hangingPunct="1">
      <a:defRPr sz="1834" kern="1200">
        <a:solidFill>
          <a:schemeClr val="tx1"/>
        </a:solidFill>
        <a:latin typeface="+mn-lt"/>
        <a:ea typeface="+mn-ea"/>
        <a:cs typeface="+mn-cs"/>
      </a:defRPr>
    </a:lvl5pPr>
    <a:lvl6pPr marL="2328172" algn="l" defTabSz="931268" rtl="0" eaLnBrk="1" latinLnBrk="0" hangingPunct="1">
      <a:defRPr sz="1834" kern="1200">
        <a:solidFill>
          <a:schemeClr val="tx1"/>
        </a:solidFill>
        <a:latin typeface="+mn-lt"/>
        <a:ea typeface="+mn-ea"/>
        <a:cs typeface="+mn-cs"/>
      </a:defRPr>
    </a:lvl6pPr>
    <a:lvl7pPr marL="2793807" algn="l" defTabSz="931268" rtl="0" eaLnBrk="1" latinLnBrk="0" hangingPunct="1">
      <a:defRPr sz="1834" kern="1200">
        <a:solidFill>
          <a:schemeClr val="tx1"/>
        </a:solidFill>
        <a:latin typeface="+mn-lt"/>
        <a:ea typeface="+mn-ea"/>
        <a:cs typeface="+mn-cs"/>
      </a:defRPr>
    </a:lvl7pPr>
    <a:lvl8pPr marL="3259441" algn="l" defTabSz="931268" rtl="0" eaLnBrk="1" latinLnBrk="0" hangingPunct="1">
      <a:defRPr sz="1834" kern="1200">
        <a:solidFill>
          <a:schemeClr val="tx1"/>
        </a:solidFill>
        <a:latin typeface="+mn-lt"/>
        <a:ea typeface="+mn-ea"/>
        <a:cs typeface="+mn-cs"/>
      </a:defRPr>
    </a:lvl8pPr>
    <a:lvl9pPr marL="3725075" algn="l" defTabSz="931268" rtl="0" eaLnBrk="1" latinLnBrk="0" hangingPunct="1">
      <a:defRPr sz="183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3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49" autoAdjust="0"/>
    <p:restoredTop sz="94710" autoAdjust="0"/>
  </p:normalViewPr>
  <p:slideViewPr>
    <p:cSldViewPr snapToGrid="0">
      <p:cViewPr varScale="1">
        <p:scale>
          <a:sx n="99" d="100"/>
          <a:sy n="99" d="100"/>
        </p:scale>
        <p:origin x="96" y="336"/>
      </p:cViewPr>
      <p:guideLst>
        <p:guide orient="horz"/>
        <p:guide pos="5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3324" y="5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/>
            </a:defPPr>
            <a:lvl1pPr algn="r">
              <a:defRPr sz="1200"/>
            </a:lvl1pPr>
          </a:lstStyle>
          <a:p>
            <a:fld id="{302F586B-0015-43FB-918D-31E1A09780E3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05841"/>
            <a:ext cx="3037840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/>
            </a:defPPr>
            <a:lvl1pPr algn="r">
              <a:defRPr sz="1200"/>
            </a:lvl1pPr>
          </a:lstStyle>
          <a:p>
            <a:fld id="{5F29C2D4-4424-41A2-A90C-29D31B733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13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9AC72-158B-485F-86E4-14F16F4D9A58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3900" y="1158875"/>
            <a:ext cx="5562600" cy="31289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62463"/>
            <a:ext cx="5607050" cy="3649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63"/>
            <a:ext cx="303847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05863"/>
            <a:ext cx="303847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1D31B-DAE4-492A-9BBE-23968487E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79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26694" rtl="0" eaLnBrk="1" latinLnBrk="0" hangingPunct="1">
      <a:defRPr sz="298" kern="1200">
        <a:solidFill>
          <a:schemeClr val="tx1"/>
        </a:solidFill>
        <a:latin typeface="+mn-lt"/>
        <a:ea typeface="+mn-ea"/>
        <a:cs typeface="+mn-cs"/>
      </a:defRPr>
    </a:lvl1pPr>
    <a:lvl2pPr marL="113347" algn="l" defTabSz="226694" rtl="0" eaLnBrk="1" latinLnBrk="0" hangingPunct="1">
      <a:defRPr sz="298" kern="1200">
        <a:solidFill>
          <a:schemeClr val="tx1"/>
        </a:solidFill>
        <a:latin typeface="+mn-lt"/>
        <a:ea typeface="+mn-ea"/>
        <a:cs typeface="+mn-cs"/>
      </a:defRPr>
    </a:lvl2pPr>
    <a:lvl3pPr marL="226694" algn="l" defTabSz="226694" rtl="0" eaLnBrk="1" latinLnBrk="0" hangingPunct="1">
      <a:defRPr sz="298" kern="1200">
        <a:solidFill>
          <a:schemeClr val="tx1"/>
        </a:solidFill>
        <a:latin typeface="+mn-lt"/>
        <a:ea typeface="+mn-ea"/>
        <a:cs typeface="+mn-cs"/>
      </a:defRPr>
    </a:lvl3pPr>
    <a:lvl4pPr marL="340041" algn="l" defTabSz="226694" rtl="0" eaLnBrk="1" latinLnBrk="0" hangingPunct="1">
      <a:defRPr sz="298" kern="1200">
        <a:solidFill>
          <a:schemeClr val="tx1"/>
        </a:solidFill>
        <a:latin typeface="+mn-lt"/>
        <a:ea typeface="+mn-ea"/>
        <a:cs typeface="+mn-cs"/>
      </a:defRPr>
    </a:lvl4pPr>
    <a:lvl5pPr marL="453387" algn="l" defTabSz="226694" rtl="0" eaLnBrk="1" latinLnBrk="0" hangingPunct="1">
      <a:defRPr sz="298" kern="1200">
        <a:solidFill>
          <a:schemeClr val="tx1"/>
        </a:solidFill>
        <a:latin typeface="+mn-lt"/>
        <a:ea typeface="+mn-ea"/>
        <a:cs typeface="+mn-cs"/>
      </a:defRPr>
    </a:lvl5pPr>
    <a:lvl6pPr marL="566734" algn="l" defTabSz="226694" rtl="0" eaLnBrk="1" latinLnBrk="0" hangingPunct="1">
      <a:defRPr sz="298" kern="1200">
        <a:solidFill>
          <a:schemeClr val="tx1"/>
        </a:solidFill>
        <a:latin typeface="+mn-lt"/>
        <a:ea typeface="+mn-ea"/>
        <a:cs typeface="+mn-cs"/>
      </a:defRPr>
    </a:lvl6pPr>
    <a:lvl7pPr marL="680081" algn="l" defTabSz="226694" rtl="0" eaLnBrk="1" latinLnBrk="0" hangingPunct="1">
      <a:defRPr sz="298" kern="1200">
        <a:solidFill>
          <a:schemeClr val="tx1"/>
        </a:solidFill>
        <a:latin typeface="+mn-lt"/>
        <a:ea typeface="+mn-ea"/>
        <a:cs typeface="+mn-cs"/>
      </a:defRPr>
    </a:lvl7pPr>
    <a:lvl8pPr marL="793428" algn="l" defTabSz="226694" rtl="0" eaLnBrk="1" latinLnBrk="0" hangingPunct="1">
      <a:defRPr sz="298" kern="1200">
        <a:solidFill>
          <a:schemeClr val="tx1"/>
        </a:solidFill>
        <a:latin typeface="+mn-lt"/>
        <a:ea typeface="+mn-ea"/>
        <a:cs typeface="+mn-cs"/>
      </a:defRPr>
    </a:lvl8pPr>
    <a:lvl9pPr marL="906775" algn="l" defTabSz="226694" rtl="0" eaLnBrk="1" latinLnBrk="0" hangingPunct="1">
      <a:defRPr sz="2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55731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2483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4638"/>
            <a:ext cx="2743200" cy="5851525"/>
          </a:xfrm>
        </p:spPr>
        <p:txBody>
          <a:bodyPr vert="eaVert"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6400" cy="5851525"/>
          </a:xfr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228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1252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defPPr>
              <a:defRPr kern="1200"/>
            </a:defPPr>
            <a:lvl1pPr algn="l">
              <a:defRPr sz="373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857">
                <a:solidFill>
                  <a:schemeClr val="tx1">
                    <a:tint val="75000"/>
                  </a:schemeClr>
                </a:solidFill>
              </a:defRPr>
            </a:lvl1pPr>
            <a:lvl2pPr marL="425938" indent="0">
              <a:buNone/>
              <a:defRPr sz="1676">
                <a:solidFill>
                  <a:schemeClr val="tx1">
                    <a:tint val="75000"/>
                  </a:schemeClr>
                </a:solidFill>
              </a:defRPr>
            </a:lvl2pPr>
            <a:lvl3pPr marL="851877" indent="0">
              <a:buNone/>
              <a:defRPr sz="1495">
                <a:solidFill>
                  <a:schemeClr val="tx1">
                    <a:tint val="75000"/>
                  </a:schemeClr>
                </a:solidFill>
              </a:defRPr>
            </a:lvl3pPr>
            <a:lvl4pPr marL="1277816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4pPr>
            <a:lvl5pPr marL="1703755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5pPr>
            <a:lvl6pPr marL="2129693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6pPr>
            <a:lvl7pPr marL="2555632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7pPr>
            <a:lvl8pPr marL="2981571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8pPr>
            <a:lvl9pPr marL="3407509" indent="0">
              <a:buNone/>
              <a:defRPr sz="13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406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defPPr>
              <a:defRPr kern="1200"/>
            </a:defPPr>
            <a:lvl1pPr>
              <a:defRPr sz="2605"/>
            </a:lvl1pPr>
            <a:lvl2pPr>
              <a:defRPr sz="2242"/>
            </a:lvl2pPr>
            <a:lvl3pPr>
              <a:defRPr sz="1857"/>
            </a:lvl3pPr>
            <a:lvl4pPr>
              <a:defRPr sz="1676"/>
            </a:lvl4pPr>
            <a:lvl5pPr>
              <a:defRPr sz="1676"/>
            </a:lvl5pPr>
            <a:lvl6pPr>
              <a:defRPr sz="1676"/>
            </a:lvl6pPr>
            <a:lvl7pPr>
              <a:defRPr sz="1676"/>
            </a:lvl7pPr>
            <a:lvl8pPr>
              <a:defRPr sz="1676"/>
            </a:lvl8pPr>
            <a:lvl9pPr>
              <a:defRPr sz="16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5384800" cy="4525963"/>
          </a:xfrm>
        </p:spPr>
        <p:txBody>
          <a:bodyPr/>
          <a:lstStyle>
            <a:defPPr>
              <a:defRPr kern="1200"/>
            </a:defPPr>
            <a:lvl1pPr>
              <a:defRPr sz="2605"/>
            </a:lvl1pPr>
            <a:lvl2pPr>
              <a:defRPr sz="2242"/>
            </a:lvl2pPr>
            <a:lvl3pPr>
              <a:defRPr sz="1857"/>
            </a:lvl3pPr>
            <a:lvl4pPr>
              <a:defRPr sz="1676"/>
            </a:lvl4pPr>
            <a:lvl5pPr>
              <a:defRPr sz="1676"/>
            </a:lvl5pPr>
            <a:lvl6pPr>
              <a:defRPr sz="1676"/>
            </a:lvl6pPr>
            <a:lvl7pPr>
              <a:defRPr sz="1676"/>
            </a:lvl7pPr>
            <a:lvl8pPr>
              <a:defRPr sz="1676"/>
            </a:lvl8pPr>
            <a:lvl9pPr>
              <a:defRPr sz="16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2779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2242" b="1"/>
            </a:lvl1pPr>
            <a:lvl2pPr marL="425938" indent="0">
              <a:buNone/>
              <a:defRPr sz="1857" b="1"/>
            </a:lvl2pPr>
            <a:lvl3pPr marL="851877" indent="0">
              <a:buNone/>
              <a:defRPr sz="1676" b="1"/>
            </a:lvl3pPr>
            <a:lvl4pPr marL="1277816" indent="0">
              <a:buNone/>
              <a:defRPr sz="1495" b="1"/>
            </a:lvl4pPr>
            <a:lvl5pPr marL="1703755" indent="0">
              <a:buNone/>
              <a:defRPr sz="1495" b="1"/>
            </a:lvl5pPr>
            <a:lvl6pPr marL="2129693" indent="0">
              <a:buNone/>
              <a:defRPr sz="1495" b="1"/>
            </a:lvl6pPr>
            <a:lvl7pPr marL="2555632" indent="0">
              <a:buNone/>
              <a:defRPr sz="1495" b="1"/>
            </a:lvl7pPr>
            <a:lvl8pPr marL="2981571" indent="0">
              <a:buNone/>
              <a:defRPr sz="1495" b="1"/>
            </a:lvl8pPr>
            <a:lvl9pPr marL="3407509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defPPr>
              <a:defRPr kern="1200"/>
            </a:defPPr>
            <a:lvl1pPr>
              <a:defRPr sz="2242"/>
            </a:lvl1pPr>
            <a:lvl2pPr>
              <a:defRPr sz="1857"/>
            </a:lvl2pPr>
            <a:lvl3pPr>
              <a:defRPr sz="1676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2242" b="1"/>
            </a:lvl1pPr>
            <a:lvl2pPr marL="425938" indent="0">
              <a:buNone/>
              <a:defRPr sz="1857" b="1"/>
            </a:lvl2pPr>
            <a:lvl3pPr marL="851877" indent="0">
              <a:buNone/>
              <a:defRPr sz="1676" b="1"/>
            </a:lvl3pPr>
            <a:lvl4pPr marL="1277816" indent="0">
              <a:buNone/>
              <a:defRPr sz="1495" b="1"/>
            </a:lvl4pPr>
            <a:lvl5pPr marL="1703755" indent="0">
              <a:buNone/>
              <a:defRPr sz="1495" b="1"/>
            </a:lvl5pPr>
            <a:lvl6pPr marL="2129693" indent="0">
              <a:buNone/>
              <a:defRPr sz="1495" b="1"/>
            </a:lvl6pPr>
            <a:lvl7pPr marL="2555632" indent="0">
              <a:buNone/>
              <a:defRPr sz="1495" b="1"/>
            </a:lvl7pPr>
            <a:lvl8pPr marL="2981571" indent="0">
              <a:buNone/>
              <a:defRPr sz="1495" b="1"/>
            </a:lvl8pPr>
            <a:lvl9pPr marL="3407509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174876"/>
            <a:ext cx="5389033" cy="3951288"/>
          </a:xfrm>
        </p:spPr>
        <p:txBody>
          <a:bodyPr/>
          <a:lstStyle>
            <a:defPPr>
              <a:defRPr kern="1200"/>
            </a:defPPr>
            <a:lvl1pPr>
              <a:defRPr sz="2242"/>
            </a:lvl1pPr>
            <a:lvl2pPr>
              <a:defRPr sz="1857"/>
            </a:lvl2pPr>
            <a:lvl3pPr>
              <a:defRPr sz="1676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330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145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147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defPPr>
              <a:defRPr kern="1200"/>
            </a:defPPr>
            <a:lvl1pPr algn="l">
              <a:defRPr sz="185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defPPr>
              <a:defRPr kern="1200"/>
            </a:defPPr>
            <a:lvl1pPr>
              <a:defRPr sz="2990"/>
            </a:lvl1pPr>
            <a:lvl2pPr>
              <a:defRPr sz="2605"/>
            </a:lvl2pPr>
            <a:lvl3pPr>
              <a:defRPr sz="2242"/>
            </a:lvl3pPr>
            <a:lvl4pPr>
              <a:defRPr sz="1857"/>
            </a:lvl4pPr>
            <a:lvl5pPr>
              <a:defRPr sz="1857"/>
            </a:lvl5pPr>
            <a:lvl6pPr>
              <a:defRPr sz="1857"/>
            </a:lvl6pPr>
            <a:lvl7pPr>
              <a:defRPr sz="1857"/>
            </a:lvl7pPr>
            <a:lvl8pPr>
              <a:defRPr sz="1857"/>
            </a:lvl8pPr>
            <a:lvl9pPr>
              <a:defRPr sz="18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1314"/>
            </a:lvl1pPr>
            <a:lvl2pPr marL="425938" indent="0">
              <a:buNone/>
              <a:defRPr sz="1110"/>
            </a:lvl2pPr>
            <a:lvl3pPr marL="851877" indent="0">
              <a:buNone/>
              <a:defRPr sz="929"/>
            </a:lvl3pPr>
            <a:lvl4pPr marL="1277816" indent="0">
              <a:buNone/>
              <a:defRPr sz="838"/>
            </a:lvl4pPr>
            <a:lvl5pPr marL="1703755" indent="0">
              <a:buNone/>
              <a:defRPr sz="838"/>
            </a:lvl5pPr>
            <a:lvl6pPr marL="2129693" indent="0">
              <a:buNone/>
              <a:defRPr sz="838"/>
            </a:lvl6pPr>
            <a:lvl7pPr marL="2555632" indent="0">
              <a:buNone/>
              <a:defRPr sz="838"/>
            </a:lvl7pPr>
            <a:lvl8pPr marL="2981571" indent="0">
              <a:buNone/>
              <a:defRPr sz="838"/>
            </a:lvl8pPr>
            <a:lvl9pPr marL="3407509" indent="0">
              <a:buNone/>
              <a:defRPr sz="8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97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defPPr>
              <a:defRPr kern="1200"/>
            </a:defPPr>
            <a:lvl1pPr algn="l">
              <a:defRPr sz="185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2990"/>
            </a:lvl1pPr>
            <a:lvl2pPr marL="425938" indent="0">
              <a:buNone/>
              <a:defRPr sz="2605"/>
            </a:lvl2pPr>
            <a:lvl3pPr marL="851877" indent="0">
              <a:buNone/>
              <a:defRPr sz="2242"/>
            </a:lvl3pPr>
            <a:lvl4pPr marL="1277816" indent="0">
              <a:buNone/>
              <a:defRPr sz="1857"/>
            </a:lvl4pPr>
            <a:lvl5pPr marL="1703755" indent="0">
              <a:buNone/>
              <a:defRPr sz="1857"/>
            </a:lvl5pPr>
            <a:lvl6pPr marL="2129693" indent="0">
              <a:buNone/>
              <a:defRPr sz="1857"/>
            </a:lvl6pPr>
            <a:lvl7pPr marL="2555632" indent="0">
              <a:buNone/>
              <a:defRPr sz="1857"/>
            </a:lvl7pPr>
            <a:lvl8pPr marL="2981571" indent="0">
              <a:buNone/>
              <a:defRPr sz="1857"/>
            </a:lvl8pPr>
            <a:lvl9pPr marL="3407509" indent="0">
              <a:buNone/>
              <a:defRPr sz="185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1314"/>
            </a:lvl1pPr>
            <a:lvl2pPr marL="425938" indent="0">
              <a:buNone/>
              <a:defRPr sz="1110"/>
            </a:lvl2pPr>
            <a:lvl3pPr marL="851877" indent="0">
              <a:buNone/>
              <a:defRPr sz="929"/>
            </a:lvl3pPr>
            <a:lvl4pPr marL="1277816" indent="0">
              <a:buNone/>
              <a:defRPr sz="838"/>
            </a:lvl4pPr>
            <a:lvl5pPr marL="1703755" indent="0">
              <a:buNone/>
              <a:defRPr sz="838"/>
            </a:lvl5pPr>
            <a:lvl6pPr marL="2129693" indent="0">
              <a:buNone/>
              <a:defRPr sz="838"/>
            </a:lvl6pPr>
            <a:lvl7pPr marL="2555632" indent="0">
              <a:buNone/>
              <a:defRPr sz="838"/>
            </a:lvl7pPr>
            <a:lvl8pPr marL="2981571" indent="0">
              <a:buNone/>
              <a:defRPr sz="838"/>
            </a:lvl8pPr>
            <a:lvl9pPr marL="3407509" indent="0">
              <a:buNone/>
              <a:defRPr sz="83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</a:lstStyle>
          <a:p>
            <a:fld id="{1D3EE5B7-680E-44FF-962F-3113FAB503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2618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15000" r="-2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376108" tIns="188056" rIns="376108" bIns="188056" rtlCol="0" anchor="ctr">
            <a:normAutofit/>
          </a:bodyPr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376108" tIns="188056" rIns="376108" bIns="188056" rtlCol="0">
            <a:normAutofit/>
          </a:bodyPr>
          <a:lstStyle>
            <a:defPPr>
              <a:defRPr kern="1200"/>
            </a:def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/>
            </a:defPPr>
            <a:lvl1pPr algn="l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E5B7-680E-44FF-962F-3113FAB5030E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/>
            </a:defPPr>
            <a:lvl1pPr algn="ct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376108" tIns="188056" rIns="376108" bIns="188056" rtlCol="0" anchor="ctr"/>
          <a:lstStyle>
            <a:defPPr>
              <a:defRPr kern="1200"/>
            </a:defPPr>
            <a:lvl1pPr algn="r">
              <a:defRPr sz="11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B6C12-88B7-467E-AE43-45481E62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3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2" r:id="rId2"/>
    <p:sldLayoutId id="2147484263" r:id="rId3"/>
    <p:sldLayoutId id="2147484264" r:id="rId4"/>
    <p:sldLayoutId id="2147484265" r:id="rId5"/>
    <p:sldLayoutId id="2147484266" r:id="rId6"/>
    <p:sldLayoutId id="2147484267" r:id="rId7"/>
    <p:sldLayoutId id="2147484268" r:id="rId8"/>
    <p:sldLayoutId id="2147484269" r:id="rId9"/>
    <p:sldLayoutId id="2147484270" r:id="rId10"/>
    <p:sldLayoutId id="2147484271" r:id="rId11"/>
  </p:sldLayoutIdLst>
  <p:transition/>
  <p:txStyles>
    <p:titleStyle>
      <a:defPPr>
        <a:defRPr kern="1200"/>
      </a:defPPr>
      <a:lvl1pPr algn="ctr" defTabSz="851877" rtl="0" eaLnBrk="1" latinLnBrk="0" hangingPunct="1">
        <a:spcBef>
          <a:spcPct val="0"/>
        </a:spcBef>
        <a:buNone/>
        <a:defRPr sz="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/>
      </a:defPPr>
      <a:lvl1pPr marL="319453" indent="-319453" algn="l" defTabSz="851877" rtl="0" eaLnBrk="1" latinLnBrk="0" hangingPunct="1">
        <a:spcBef>
          <a:spcPct val="20000"/>
        </a:spcBef>
        <a:buFont typeface="Arial" pitchFamily="34" charset="0"/>
        <a:buChar char="•"/>
        <a:defRPr sz="2990" kern="1200">
          <a:solidFill>
            <a:schemeClr val="tx1"/>
          </a:solidFill>
          <a:latin typeface="+mn-lt"/>
          <a:ea typeface="+mn-ea"/>
          <a:cs typeface="+mn-cs"/>
        </a:defRPr>
      </a:lvl1pPr>
      <a:lvl2pPr marL="692151" indent="-266212" algn="l" defTabSz="851877" rtl="0" eaLnBrk="1" latinLnBrk="0" hangingPunct="1">
        <a:spcBef>
          <a:spcPct val="20000"/>
        </a:spcBef>
        <a:buFont typeface="Arial" pitchFamily="34" charset="0"/>
        <a:buChar char="–"/>
        <a:defRPr sz="2605" kern="1200">
          <a:solidFill>
            <a:schemeClr val="tx1"/>
          </a:solidFill>
          <a:latin typeface="+mn-lt"/>
          <a:ea typeface="+mn-ea"/>
          <a:cs typeface="+mn-cs"/>
        </a:defRPr>
      </a:lvl2pPr>
      <a:lvl3pPr marL="1064847" indent="-212969" algn="l" defTabSz="851877" rtl="0" eaLnBrk="1" latinLnBrk="0" hangingPunct="1">
        <a:spcBef>
          <a:spcPct val="20000"/>
        </a:spcBef>
        <a:buFont typeface="Arial" pitchFamily="34" charset="0"/>
        <a:buChar char="•"/>
        <a:defRPr sz="2242" kern="1200">
          <a:solidFill>
            <a:schemeClr val="tx1"/>
          </a:solidFill>
          <a:latin typeface="+mn-lt"/>
          <a:ea typeface="+mn-ea"/>
          <a:cs typeface="+mn-cs"/>
        </a:defRPr>
      </a:lvl3pPr>
      <a:lvl4pPr marL="1490785" indent="-212969" algn="l" defTabSz="851877" rtl="0" eaLnBrk="1" latinLnBrk="0" hangingPunct="1">
        <a:spcBef>
          <a:spcPct val="20000"/>
        </a:spcBef>
        <a:buFont typeface="Arial" pitchFamily="34" charset="0"/>
        <a:buChar char="–"/>
        <a:defRPr sz="1857" kern="1200">
          <a:solidFill>
            <a:schemeClr val="tx1"/>
          </a:solidFill>
          <a:latin typeface="+mn-lt"/>
          <a:ea typeface="+mn-ea"/>
          <a:cs typeface="+mn-cs"/>
        </a:defRPr>
      </a:lvl4pPr>
      <a:lvl5pPr marL="1916724" indent="-212969" algn="l" defTabSz="851877" rtl="0" eaLnBrk="1" latinLnBrk="0" hangingPunct="1">
        <a:spcBef>
          <a:spcPct val="20000"/>
        </a:spcBef>
        <a:buFont typeface="Arial" pitchFamily="34" charset="0"/>
        <a:buChar char="»"/>
        <a:defRPr sz="1857" kern="1200">
          <a:solidFill>
            <a:schemeClr val="tx1"/>
          </a:solidFill>
          <a:latin typeface="+mn-lt"/>
          <a:ea typeface="+mn-ea"/>
          <a:cs typeface="+mn-cs"/>
        </a:defRPr>
      </a:lvl5pPr>
      <a:lvl6pPr marL="2342663" indent="-212969" algn="l" defTabSz="851877" rtl="0" eaLnBrk="1" latinLnBrk="0" hangingPunct="1">
        <a:spcBef>
          <a:spcPct val="20000"/>
        </a:spcBef>
        <a:buFont typeface="Arial" pitchFamily="34" charset="0"/>
        <a:buChar char="•"/>
        <a:defRPr sz="1857" kern="1200">
          <a:solidFill>
            <a:schemeClr val="tx1"/>
          </a:solidFill>
          <a:latin typeface="+mn-lt"/>
          <a:ea typeface="+mn-ea"/>
          <a:cs typeface="+mn-cs"/>
        </a:defRPr>
      </a:lvl6pPr>
      <a:lvl7pPr marL="2768601" indent="-212969" algn="l" defTabSz="851877" rtl="0" eaLnBrk="1" latinLnBrk="0" hangingPunct="1">
        <a:spcBef>
          <a:spcPct val="20000"/>
        </a:spcBef>
        <a:buFont typeface="Arial" pitchFamily="34" charset="0"/>
        <a:buChar char="•"/>
        <a:defRPr sz="1857" kern="1200">
          <a:solidFill>
            <a:schemeClr val="tx1"/>
          </a:solidFill>
          <a:latin typeface="+mn-lt"/>
          <a:ea typeface="+mn-ea"/>
          <a:cs typeface="+mn-cs"/>
        </a:defRPr>
      </a:lvl7pPr>
      <a:lvl8pPr marL="3194540" indent="-212969" algn="l" defTabSz="851877" rtl="0" eaLnBrk="1" latinLnBrk="0" hangingPunct="1">
        <a:spcBef>
          <a:spcPct val="20000"/>
        </a:spcBef>
        <a:buFont typeface="Arial" pitchFamily="34" charset="0"/>
        <a:buChar char="•"/>
        <a:defRPr sz="1857" kern="1200">
          <a:solidFill>
            <a:schemeClr val="tx1"/>
          </a:solidFill>
          <a:latin typeface="+mn-lt"/>
          <a:ea typeface="+mn-ea"/>
          <a:cs typeface="+mn-cs"/>
        </a:defRPr>
      </a:lvl8pPr>
      <a:lvl9pPr marL="3620479" indent="-212969" algn="l" defTabSz="851877" rtl="0" eaLnBrk="1" latinLnBrk="0" hangingPunct="1">
        <a:spcBef>
          <a:spcPct val="20000"/>
        </a:spcBef>
        <a:buFont typeface="Arial" pitchFamily="34" charset="0"/>
        <a:buChar char="•"/>
        <a:defRPr sz="18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1877" rtl="0" eaLnBrk="1" latinLnBrk="0" hangingPunct="1">
        <a:defRPr sz="1676" kern="1200">
          <a:solidFill>
            <a:schemeClr val="tx1"/>
          </a:solidFill>
          <a:latin typeface="+mn-lt"/>
          <a:ea typeface="+mn-ea"/>
          <a:cs typeface="+mn-cs"/>
        </a:defRPr>
      </a:lvl1pPr>
      <a:lvl2pPr marL="425938" algn="l" defTabSz="851877" rtl="0" eaLnBrk="1" latinLnBrk="0" hangingPunct="1">
        <a:defRPr sz="1676" kern="1200">
          <a:solidFill>
            <a:schemeClr val="tx1"/>
          </a:solidFill>
          <a:latin typeface="+mn-lt"/>
          <a:ea typeface="+mn-ea"/>
          <a:cs typeface="+mn-cs"/>
        </a:defRPr>
      </a:lvl2pPr>
      <a:lvl3pPr marL="851877" algn="l" defTabSz="851877" rtl="0" eaLnBrk="1" latinLnBrk="0" hangingPunct="1">
        <a:defRPr sz="1676" kern="1200">
          <a:solidFill>
            <a:schemeClr val="tx1"/>
          </a:solidFill>
          <a:latin typeface="+mn-lt"/>
          <a:ea typeface="+mn-ea"/>
          <a:cs typeface="+mn-cs"/>
        </a:defRPr>
      </a:lvl3pPr>
      <a:lvl4pPr marL="1277816" algn="l" defTabSz="851877" rtl="0" eaLnBrk="1" latinLnBrk="0" hangingPunct="1">
        <a:defRPr sz="1676" kern="1200">
          <a:solidFill>
            <a:schemeClr val="tx1"/>
          </a:solidFill>
          <a:latin typeface="+mn-lt"/>
          <a:ea typeface="+mn-ea"/>
          <a:cs typeface="+mn-cs"/>
        </a:defRPr>
      </a:lvl4pPr>
      <a:lvl5pPr marL="1703755" algn="l" defTabSz="851877" rtl="0" eaLnBrk="1" latinLnBrk="0" hangingPunct="1">
        <a:defRPr sz="1676" kern="1200">
          <a:solidFill>
            <a:schemeClr val="tx1"/>
          </a:solidFill>
          <a:latin typeface="+mn-lt"/>
          <a:ea typeface="+mn-ea"/>
          <a:cs typeface="+mn-cs"/>
        </a:defRPr>
      </a:lvl5pPr>
      <a:lvl6pPr marL="2129693" algn="l" defTabSz="851877" rtl="0" eaLnBrk="1" latinLnBrk="0" hangingPunct="1">
        <a:defRPr sz="1676" kern="1200">
          <a:solidFill>
            <a:schemeClr val="tx1"/>
          </a:solidFill>
          <a:latin typeface="+mn-lt"/>
          <a:ea typeface="+mn-ea"/>
          <a:cs typeface="+mn-cs"/>
        </a:defRPr>
      </a:lvl6pPr>
      <a:lvl7pPr marL="2555632" algn="l" defTabSz="851877" rtl="0" eaLnBrk="1" latinLnBrk="0" hangingPunct="1">
        <a:defRPr sz="1676" kern="1200">
          <a:solidFill>
            <a:schemeClr val="tx1"/>
          </a:solidFill>
          <a:latin typeface="+mn-lt"/>
          <a:ea typeface="+mn-ea"/>
          <a:cs typeface="+mn-cs"/>
        </a:defRPr>
      </a:lvl7pPr>
      <a:lvl8pPr marL="2981571" algn="l" defTabSz="851877" rtl="0" eaLnBrk="1" latinLnBrk="0" hangingPunct="1">
        <a:defRPr sz="1676" kern="1200">
          <a:solidFill>
            <a:schemeClr val="tx1"/>
          </a:solidFill>
          <a:latin typeface="+mn-lt"/>
          <a:ea typeface="+mn-ea"/>
          <a:cs typeface="+mn-cs"/>
        </a:defRPr>
      </a:lvl8pPr>
      <a:lvl9pPr marL="3407509" algn="l" defTabSz="851877" rtl="0" eaLnBrk="1" latinLnBrk="0" hangingPunct="1">
        <a:defRPr sz="16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hyperlink" Target="https://age-class-app.webflow.io/" TargetMode="External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2280976" y="2097377"/>
            <a:ext cx="7078930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48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28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28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-166856" y="3910170"/>
            <a:ext cx="122358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4CB137-B825-4D8E-7E17-ECEAD2006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2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Solution methodology and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Advanced learning techniques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70B4-530D-38D7-9D82-92A7A5C1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52403-1C3E-9ECB-2149-B60249F86D82}"/>
              </a:ext>
            </a:extLst>
          </p:cNvPr>
          <p:cNvSpPr txBox="1"/>
          <p:nvPr/>
        </p:nvSpPr>
        <p:spPr>
          <a:xfrm>
            <a:off x="517903" y="3109282"/>
            <a:ext cx="5988427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Weighted random sampler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Residual Attention</a:t>
            </a:r>
          </a:p>
        </p:txBody>
      </p:sp>
      <p:pic>
        <p:nvPicPr>
          <p:cNvPr id="5" name="Picture 4" descr="A picture containing text, screenshot, line, parallel&#10;&#10;Description automatically generated">
            <a:extLst>
              <a:ext uri="{FF2B5EF4-FFF2-40B4-BE49-F238E27FC236}">
                <a16:creationId xmlns:a16="http://schemas.microsoft.com/office/drawing/2014/main" id="{2A330F76-2681-6FC0-4BA6-8382AFBDF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52" y="3429000"/>
            <a:ext cx="7570144" cy="233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8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Solution methodology and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Advanced learning techniques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70B4-530D-38D7-9D82-92A7A5C1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52403-1C3E-9ECB-2149-B60249F86D82}"/>
              </a:ext>
            </a:extLst>
          </p:cNvPr>
          <p:cNvSpPr txBox="1"/>
          <p:nvPr/>
        </p:nvSpPr>
        <p:spPr>
          <a:xfrm>
            <a:off x="517904" y="3119081"/>
            <a:ext cx="5988427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Transfer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Hierarchical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Multitasking</a:t>
            </a:r>
          </a:p>
        </p:txBody>
      </p:sp>
      <p:pic>
        <p:nvPicPr>
          <p:cNvPr id="6" name="Picture 5" descr="An Overview of Multi-Task Learning for Deep Learning">
            <a:extLst>
              <a:ext uri="{FF2B5EF4-FFF2-40B4-BE49-F238E27FC236}">
                <a16:creationId xmlns:a16="http://schemas.microsoft.com/office/drawing/2014/main" id="{7C2CA31B-9264-00ED-4B97-79E58B628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09" y="2565081"/>
            <a:ext cx="4111580" cy="3085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173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Implementation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Environment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70B4-530D-38D7-9D82-92A7A5C1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52403-1C3E-9ECB-2149-B60249F86D82}"/>
              </a:ext>
            </a:extLst>
          </p:cNvPr>
          <p:cNvSpPr txBox="1"/>
          <p:nvPr/>
        </p:nvSpPr>
        <p:spPr>
          <a:xfrm>
            <a:off x="517904" y="3119081"/>
            <a:ext cx="5988427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Vast.ai (</a:t>
            </a:r>
            <a:r>
              <a:rPr lang="en-US" sz="1800" dirty="0" err="1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dockerization</a:t>
            </a: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backblaze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PyTorch</a:t>
            </a: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 Lightning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Determinism and reproducibility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8E4371B-D96A-4920-AD94-C6D687874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513"/>
          <a:stretch/>
        </p:blipFill>
        <p:spPr bwMode="auto">
          <a:xfrm>
            <a:off x="6506331" y="1704480"/>
            <a:ext cx="5322570" cy="2209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BD4D4-1637-E45F-3BDD-AE1C296B5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89697"/>
            <a:ext cx="5847852" cy="21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2453" y="2316620"/>
            <a:ext cx="369378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Performance metrics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E433D-6D44-6E0B-C0C3-EE862D85A218}"/>
              </a:ext>
            </a:extLst>
          </p:cNvPr>
          <p:cNvSpPr txBox="1"/>
          <p:nvPr/>
        </p:nvSpPr>
        <p:spPr>
          <a:xfrm>
            <a:off x="517904" y="3119081"/>
            <a:ext cx="5988427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Accuracy, Precision and Recall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</a:t>
            </a:r>
          </a:p>
        </p:txBody>
      </p:sp>
      <p:pic>
        <p:nvPicPr>
          <p:cNvPr id="6" name="Picture 5" descr="A diagram of positive and negative&#10;&#10;Description automatically generated with low confidence">
            <a:extLst>
              <a:ext uri="{FF2B5EF4-FFF2-40B4-BE49-F238E27FC236}">
                <a16:creationId xmlns:a16="http://schemas.microsoft.com/office/drawing/2014/main" id="{1E9AFCEE-0811-9593-11D4-20CAF987B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40" y="2646861"/>
            <a:ext cx="5478513" cy="24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6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21331" y="2316620"/>
            <a:ext cx="3693787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 1: Base UTK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score: 55.96%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3" name="Picture 2" descr="A picture containing screenshot, plot, diagram, line&#10;&#10;Description automatically generated">
            <a:extLst>
              <a:ext uri="{FF2B5EF4-FFF2-40B4-BE49-F238E27FC236}">
                <a16:creationId xmlns:a16="http://schemas.microsoft.com/office/drawing/2014/main" id="{0CCA7966-9CAE-4568-9856-537B7A26E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116"/>
          <a:stretch/>
        </p:blipFill>
        <p:spPr bwMode="auto">
          <a:xfrm>
            <a:off x="135945" y="4714736"/>
            <a:ext cx="5731510" cy="1869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BAEA70-152D-C592-AC5B-7A6FBF249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09063"/>
            <a:ext cx="5960055" cy="38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1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21331" y="2316620"/>
            <a:ext cx="3693787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 2: Age categories - 3 bins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score: 84.31%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A7966-9CAE-4568-9856-537B7A26E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r="98"/>
          <a:stretch/>
        </p:blipFill>
        <p:spPr bwMode="auto">
          <a:xfrm>
            <a:off x="135945" y="4714736"/>
            <a:ext cx="5731510" cy="1869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BAEA70-152D-C592-AC5B-7A6FBF249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0355" y="2809063"/>
            <a:ext cx="5911345" cy="38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2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21331" y="2316620"/>
            <a:ext cx="4137755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 3: Age categories - 7 bins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score: 63.89%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A7966-9CAE-4568-9856-537B7A26E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" r="913"/>
          <a:stretch/>
        </p:blipFill>
        <p:spPr bwMode="auto">
          <a:xfrm>
            <a:off x="135945" y="4714736"/>
            <a:ext cx="5731510" cy="1869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BAEA70-152D-C592-AC5B-7A6FBF249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0111" y="2809063"/>
            <a:ext cx="5751833" cy="38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7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21331" y="2316620"/>
            <a:ext cx="4497064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 4: Hierarchical: gender -&gt; 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 male -&gt; age: 72.95%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 female -&gt; age: 71.97%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 average: 72.45%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5" name="Picture 4" descr="A picture containing screenshot, line, plot&#10;&#10;Description automatically generated">
            <a:extLst>
              <a:ext uri="{FF2B5EF4-FFF2-40B4-BE49-F238E27FC236}">
                <a16:creationId xmlns:a16="http://schemas.microsoft.com/office/drawing/2014/main" id="{0F0F111F-9C59-3958-3CEF-74AC6155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332" y="3167887"/>
            <a:ext cx="7484649" cy="230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8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21331" y="2316620"/>
            <a:ext cx="4497064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 5: Transfer learning </a:t>
            </a:r>
            <a:r>
              <a:rPr lang="en-US" sz="1800" dirty="0" err="1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FaceNet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score: 69.04%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F111F-9C59-3958-3CEF-74AC6155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2332" y="3202836"/>
            <a:ext cx="7484649" cy="22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8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21331" y="2316620"/>
            <a:ext cx="4497064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 6: Residual attention</a:t>
            </a:r>
          </a:p>
          <a:p>
            <a:pPr>
              <a:lnSpc>
                <a:spcPct val="200000"/>
              </a:lnSpc>
            </a:pP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score: 69.95%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F111F-9C59-3958-3CEF-74AC6155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6444" y="3202836"/>
            <a:ext cx="7256425" cy="22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4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Outline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7904" y="2244240"/>
            <a:ext cx="5988427" cy="443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Problem and project motivation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Solution methodology and design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Implementation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Trials and results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Analysis and discussion – project essence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Conclusion and contributions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Web application demo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Q&amp;A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70B4-530D-38D7-9D82-92A7A5C1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9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21331" y="2316620"/>
            <a:ext cx="4497064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 7: Multitasking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 age: 70.71%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 gender: 93.01%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 ethnicity: 74.95%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0F111F-9C59-3958-3CEF-74AC61556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1026" y="2490567"/>
            <a:ext cx="6960296" cy="370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9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21331" y="2316620"/>
            <a:ext cx="4497064" cy="56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 8: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optimal model AGECNN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76C479-49FB-4FB8-FEBD-E22DE673F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71" y="4585496"/>
            <a:ext cx="615315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DEE63-266E-CBA0-314B-39B6BD4AE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5554" y="1186811"/>
            <a:ext cx="5652572" cy="56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4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21331" y="2316620"/>
            <a:ext cx="4497064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 8: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optimal model AGECNN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 age: 73.27%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 gender: 93.41%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F1 score ethnicity: 80.25%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2CB6C3-4938-072A-F9CB-E931A5066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0569" y="2993290"/>
            <a:ext cx="7256425" cy="209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3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21331" y="2316620"/>
            <a:ext cx="4137755" cy="56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 8: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optimal model AGECNN: Age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B378861C-9E68-76AB-E624-F30751BB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847" y="2519436"/>
            <a:ext cx="5986731" cy="39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6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492661" y="2175236"/>
            <a:ext cx="5898720" cy="56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Trial 8: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optimal model AGECNN: Gender and ethnicity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5" name="Picture 4" descr="A picture containing text, screenshot, diagram, square&#10;&#10;Description automatically generated">
            <a:extLst>
              <a:ext uri="{FF2B5EF4-FFF2-40B4-BE49-F238E27FC236}">
                <a16:creationId xmlns:a16="http://schemas.microsoft.com/office/drawing/2014/main" id="{1F5E361A-037E-87D7-0066-B95496EB2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75" y="2978549"/>
            <a:ext cx="4880742" cy="3261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0CD5E-D7BA-DD31-22B8-A0EF36925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948" y="2772695"/>
            <a:ext cx="5460137" cy="3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6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Trials and results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FF72E7-477E-D973-238A-F315945E3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804083"/>
              </p:ext>
            </p:extLst>
          </p:nvPr>
        </p:nvGraphicFramePr>
        <p:xfrm>
          <a:off x="517904" y="2494938"/>
          <a:ext cx="4901119" cy="1475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42930">
                  <a:extLst>
                    <a:ext uri="{9D8B030D-6E8A-4147-A177-3AD203B41FA5}">
                      <a16:colId xmlns:a16="http://schemas.microsoft.com/office/drawing/2014/main" val="4222175427"/>
                    </a:ext>
                  </a:extLst>
                </a:gridCol>
                <a:gridCol w="2358189">
                  <a:extLst>
                    <a:ext uri="{9D8B030D-6E8A-4147-A177-3AD203B41FA5}">
                      <a16:colId xmlns:a16="http://schemas.microsoft.com/office/drawing/2014/main" val="1610451619"/>
                    </a:ext>
                  </a:extLst>
                </a:gridCol>
              </a:tblGrid>
              <a:tr h="3687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>
                          <a:effectLst/>
                        </a:rPr>
                        <a:t>Model variant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>
                          <a:effectLst/>
                        </a:rPr>
                        <a:t>F1 score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extLst>
                  <a:ext uri="{0D108BD9-81ED-4DB2-BD59-A6C34878D82A}">
                    <a16:rowId xmlns:a16="http://schemas.microsoft.com/office/drawing/2014/main" val="2951306291"/>
                  </a:ext>
                </a:extLst>
              </a:tr>
              <a:tr h="368797">
                <a:tc>
                  <a:txBody>
                    <a:bodyPr/>
                    <a:lstStyle/>
                    <a:p>
                      <a:pPr marL="0" marR="0" lvl="0" indent="0" algn="l" defTabSz="8518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100" dirty="0">
                          <a:effectLst/>
                        </a:rPr>
                        <a:t>Age categories - 3 bins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 dirty="0">
                          <a:effectLst/>
                        </a:rPr>
                        <a:t>84.31%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extLst>
                  <a:ext uri="{0D108BD9-81ED-4DB2-BD59-A6C34878D82A}">
                    <a16:rowId xmlns:a16="http://schemas.microsoft.com/office/drawing/2014/main" val="61419397"/>
                  </a:ext>
                </a:extLst>
              </a:tr>
              <a:tr h="368797">
                <a:tc>
                  <a:txBody>
                    <a:bodyPr/>
                    <a:lstStyle/>
                    <a:p>
                      <a:pPr marL="0" marR="0" lvl="0" indent="0" algn="l" defTabSz="851877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100" dirty="0">
                          <a:effectLst/>
                        </a:rPr>
                        <a:t>Age categories - 4 bins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100" dirty="0">
                          <a:effectLst/>
                          <a:latin typeface="Times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75.10%</a:t>
                      </a:r>
                    </a:p>
                  </a:txBody>
                  <a:tcPr marL="112609" marR="112609" marT="0" marB="0"/>
                </a:tc>
                <a:extLst>
                  <a:ext uri="{0D108BD9-81ED-4DB2-BD59-A6C34878D82A}">
                    <a16:rowId xmlns:a16="http://schemas.microsoft.com/office/drawing/2014/main" val="3771750779"/>
                  </a:ext>
                </a:extLst>
              </a:tr>
              <a:tr h="36879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>
                          <a:effectLst/>
                        </a:rPr>
                        <a:t>Age categories - 7 bins</a:t>
                      </a:r>
                      <a:endParaRPr lang="en-US" sz="18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 dirty="0">
                          <a:effectLst/>
                        </a:rPr>
                        <a:t>65.89%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extLst>
                  <a:ext uri="{0D108BD9-81ED-4DB2-BD59-A6C34878D82A}">
                    <a16:rowId xmlns:a16="http://schemas.microsoft.com/office/drawing/2014/main" val="295103479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A53B95-734B-86D0-DC89-A7962F622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29754"/>
              </p:ext>
            </p:extLst>
          </p:nvPr>
        </p:nvGraphicFramePr>
        <p:xfrm>
          <a:off x="5685066" y="2514579"/>
          <a:ext cx="5797873" cy="25815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08208">
                  <a:extLst>
                    <a:ext uri="{9D8B030D-6E8A-4147-A177-3AD203B41FA5}">
                      <a16:colId xmlns:a16="http://schemas.microsoft.com/office/drawing/2014/main" val="4222175427"/>
                    </a:ext>
                  </a:extLst>
                </a:gridCol>
                <a:gridCol w="2789665">
                  <a:extLst>
                    <a:ext uri="{9D8B030D-6E8A-4147-A177-3AD203B41FA5}">
                      <a16:colId xmlns:a16="http://schemas.microsoft.com/office/drawing/2014/main" val="1610451619"/>
                    </a:ext>
                  </a:extLst>
                </a:gridCol>
              </a:tblGrid>
              <a:tr h="3687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 dirty="0">
                          <a:effectLst/>
                        </a:rPr>
                        <a:t>Model variant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 dirty="0">
                          <a:effectLst/>
                        </a:rPr>
                        <a:t>F1 score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extLst>
                  <a:ext uri="{0D108BD9-81ED-4DB2-BD59-A6C34878D82A}">
                    <a16:rowId xmlns:a16="http://schemas.microsoft.com/office/drawing/2014/main" val="2951306291"/>
                  </a:ext>
                </a:extLst>
              </a:tr>
              <a:tr h="36879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 dirty="0">
                          <a:effectLst/>
                        </a:rPr>
                        <a:t>Base </a:t>
                      </a:r>
                      <a:r>
                        <a:rPr lang="en-GB" sz="1800" kern="1100" dirty="0" err="1">
                          <a:effectLst/>
                        </a:rPr>
                        <a:t>UTKFace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 dirty="0">
                          <a:effectLst/>
                        </a:rPr>
                        <a:t>55.96%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extLst>
                  <a:ext uri="{0D108BD9-81ED-4DB2-BD59-A6C34878D82A}">
                    <a16:rowId xmlns:a16="http://schemas.microsoft.com/office/drawing/2014/main" val="61419397"/>
                  </a:ext>
                </a:extLst>
              </a:tr>
              <a:tr h="36879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>
                          <a:effectLst/>
                        </a:rPr>
                        <a:t>Hierarchical model</a:t>
                      </a:r>
                      <a:endParaRPr lang="en-US" sz="18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 dirty="0">
                          <a:effectLst/>
                        </a:rPr>
                        <a:t>72.45%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extLst>
                  <a:ext uri="{0D108BD9-81ED-4DB2-BD59-A6C34878D82A}">
                    <a16:rowId xmlns:a16="http://schemas.microsoft.com/office/drawing/2014/main" val="2434640198"/>
                  </a:ext>
                </a:extLst>
              </a:tr>
              <a:tr h="3687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 dirty="0">
                          <a:effectLst/>
                        </a:rPr>
                        <a:t>Transfer learning </a:t>
                      </a:r>
                      <a:r>
                        <a:rPr lang="en-GB" sz="1800" kern="1100" dirty="0" err="1">
                          <a:effectLst/>
                        </a:rPr>
                        <a:t>FaceNet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 dirty="0">
                          <a:effectLst/>
                        </a:rPr>
                        <a:t>69.04%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extLst>
                  <a:ext uri="{0D108BD9-81ED-4DB2-BD59-A6C34878D82A}">
                    <a16:rowId xmlns:a16="http://schemas.microsoft.com/office/drawing/2014/main" val="119065222"/>
                  </a:ext>
                </a:extLst>
              </a:tr>
              <a:tr h="3687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>
                          <a:effectLst/>
                        </a:rPr>
                        <a:t>Residual attention</a:t>
                      </a:r>
                      <a:endParaRPr lang="en-US" sz="18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>
                          <a:effectLst/>
                        </a:rPr>
                        <a:t>69.95%</a:t>
                      </a:r>
                      <a:endParaRPr lang="en-US" sz="18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extLst>
                  <a:ext uri="{0D108BD9-81ED-4DB2-BD59-A6C34878D82A}">
                    <a16:rowId xmlns:a16="http://schemas.microsoft.com/office/drawing/2014/main" val="4064524632"/>
                  </a:ext>
                </a:extLst>
              </a:tr>
              <a:tr h="3687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>
                          <a:effectLst/>
                        </a:rPr>
                        <a:t>Multitasking</a:t>
                      </a:r>
                      <a:endParaRPr lang="en-US" sz="18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>
                          <a:effectLst/>
                        </a:rPr>
                        <a:t>70.71%</a:t>
                      </a:r>
                      <a:endParaRPr lang="en-US" sz="18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extLst>
                  <a:ext uri="{0D108BD9-81ED-4DB2-BD59-A6C34878D82A}">
                    <a16:rowId xmlns:a16="http://schemas.microsoft.com/office/drawing/2014/main" val="2351296818"/>
                  </a:ext>
                </a:extLst>
              </a:tr>
              <a:tr h="3687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>
                          <a:effectLst/>
                        </a:rPr>
                        <a:t>Optimal model AGECNN</a:t>
                      </a:r>
                      <a:endParaRPr lang="en-US" sz="18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800" kern="1100" dirty="0">
                          <a:effectLst/>
                        </a:rPr>
                        <a:t>73.27%</a:t>
                      </a:r>
                      <a:endParaRPr lang="en-US" sz="18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2609" marR="112609" marT="0" marB="0"/>
                </a:tc>
                <a:extLst>
                  <a:ext uri="{0D108BD9-81ED-4DB2-BD59-A6C34878D82A}">
                    <a16:rowId xmlns:a16="http://schemas.microsoft.com/office/drawing/2014/main" val="40817848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505BAAC-9D1F-0A1F-9F13-A5E66F7F49FE}"/>
              </a:ext>
            </a:extLst>
          </p:cNvPr>
          <p:cNvSpPr txBox="1"/>
          <p:nvPr/>
        </p:nvSpPr>
        <p:spPr>
          <a:xfrm>
            <a:off x="6990826" y="1759035"/>
            <a:ext cx="4137755" cy="56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200000"/>
              </a:lnSpc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The below table uses 7 bins</a:t>
            </a:r>
          </a:p>
        </p:txBody>
      </p:sp>
    </p:spTree>
    <p:extLst>
      <p:ext uri="{BB962C8B-B14F-4D97-AF65-F5344CB8AC3E}">
        <p14:creationId xmlns:p14="http://schemas.microsoft.com/office/powerpoint/2010/main" val="347154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Analysis and discussion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60870-8722-A3C5-556E-62ABA22898D7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Why more is less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37A18-4311-C6B4-1B72-BBC37C5A347E}"/>
              </a:ext>
            </a:extLst>
          </p:cNvPr>
          <p:cNvSpPr txBox="1"/>
          <p:nvPr/>
        </p:nvSpPr>
        <p:spPr>
          <a:xfrm>
            <a:off x="517904" y="3119081"/>
            <a:ext cx="5988427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Residual Attention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Transfer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Hierarchical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Multitasking</a:t>
            </a:r>
          </a:p>
        </p:txBody>
      </p:sp>
    </p:spTree>
    <p:extLst>
      <p:ext uri="{BB962C8B-B14F-4D97-AF65-F5344CB8AC3E}">
        <p14:creationId xmlns:p14="http://schemas.microsoft.com/office/powerpoint/2010/main" val="333336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Analysis and discussion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60870-8722-A3C5-556E-62ABA22898D7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Deciding on realistic age categories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A39513EE-2CB6-E167-CDC9-6D136B334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31"/>
          <a:stretch/>
        </p:blipFill>
        <p:spPr bwMode="auto">
          <a:xfrm>
            <a:off x="4618134" y="1873922"/>
            <a:ext cx="7527738" cy="48086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581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3" name="Picture 2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A39513EE-2CB6-E167-CDC9-6D136B334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31"/>
          <a:stretch/>
        </p:blipFill>
        <p:spPr bwMode="auto">
          <a:xfrm>
            <a:off x="1172421" y="1303818"/>
            <a:ext cx="8953355" cy="5719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47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9513EE-2CB6-E167-CDC9-6D136B334B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" b="47"/>
          <a:stretch/>
        </p:blipFill>
        <p:spPr bwMode="auto">
          <a:xfrm>
            <a:off x="1172421" y="1111313"/>
            <a:ext cx="8953355" cy="5719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888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Problem and motivation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2453" y="2316620"/>
            <a:ext cx="5988427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Human profiling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AGE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Realistic bins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Enforce legal requirements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Targeted advertising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Content filtering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4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Analysis and discussion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60870-8722-A3C5-556E-62ABA22898D7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Analysis of AGECNN results: Age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A picture containing text, screenshot, square, diagram&#10;&#10;Description automatically generated">
            <a:extLst>
              <a:ext uri="{FF2B5EF4-FFF2-40B4-BE49-F238E27FC236}">
                <a16:creationId xmlns:a16="http://schemas.microsoft.com/office/drawing/2014/main" id="{F90F3F70-CF7C-019F-4A76-21D61D4B7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6" y="2910243"/>
            <a:ext cx="5731511" cy="3810495"/>
          </a:xfrm>
          <a:prstGeom prst="rect">
            <a:avLst/>
          </a:prstGeom>
        </p:spPr>
      </p:pic>
      <p:pic>
        <p:nvPicPr>
          <p:cNvPr id="6" name="Picture 5" descr="A picture containing text, font, screenshot, typography&#10;&#10;Description automatically generated">
            <a:extLst>
              <a:ext uri="{FF2B5EF4-FFF2-40B4-BE49-F238E27FC236}">
                <a16:creationId xmlns:a16="http://schemas.microsoft.com/office/drawing/2014/main" id="{26B6CA40-1E12-EAE4-B9EA-146967BD1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360" y="2352528"/>
            <a:ext cx="2674620" cy="1826260"/>
          </a:xfrm>
          <a:prstGeom prst="rect">
            <a:avLst/>
          </a:prstGeom>
        </p:spPr>
      </p:pic>
      <p:pic>
        <p:nvPicPr>
          <p:cNvPr id="7" name="Picture 6" descr="A picture containing screenshot, plot, diagram, line&#10;&#10;Description automatically generated">
            <a:extLst>
              <a:ext uri="{FF2B5EF4-FFF2-40B4-BE49-F238E27FC236}">
                <a16:creationId xmlns:a16="http://schemas.microsoft.com/office/drawing/2014/main" id="{3C607814-6ECE-0866-4931-3FEEE4E011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7"/>
          <a:stretch/>
        </p:blipFill>
        <p:spPr bwMode="auto">
          <a:xfrm>
            <a:off x="6210240" y="4963026"/>
            <a:ext cx="5731510" cy="1689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126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Analysis and discussion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60870-8722-A3C5-556E-62ABA22898D7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Analysis of AGECNN results: Gender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F3F70-CF7C-019F-4A76-21D61D4B7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4608" y="2139153"/>
            <a:ext cx="6832904" cy="39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Analysis and discussion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60870-8722-A3C5-556E-62ABA22898D7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Analysis of AGECNN results: Ethnicity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F3F70-CF7C-019F-4A76-21D61D4B7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3496" y="2139153"/>
            <a:ext cx="6675128" cy="399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5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287029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Analysis and discussion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60870-8722-A3C5-556E-62ABA22898D7}"/>
              </a:ext>
            </a:extLst>
          </p:cNvPr>
          <p:cNvSpPr txBox="1"/>
          <p:nvPr/>
        </p:nvSpPr>
        <p:spPr>
          <a:xfrm>
            <a:off x="4583414" y="1181969"/>
            <a:ext cx="441114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Comparison with previous work: Age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55E4D8-392D-1717-9A59-93E5C66D0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684767"/>
              </p:ext>
            </p:extLst>
          </p:nvPr>
        </p:nvGraphicFramePr>
        <p:xfrm>
          <a:off x="2290812" y="1742535"/>
          <a:ext cx="7199547" cy="4528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97751">
                  <a:extLst>
                    <a:ext uri="{9D8B030D-6E8A-4147-A177-3AD203B41FA5}">
                      <a16:colId xmlns:a16="http://schemas.microsoft.com/office/drawing/2014/main" val="2032167471"/>
                    </a:ext>
                  </a:extLst>
                </a:gridCol>
                <a:gridCol w="1878267">
                  <a:extLst>
                    <a:ext uri="{9D8B030D-6E8A-4147-A177-3AD203B41FA5}">
                      <a16:colId xmlns:a16="http://schemas.microsoft.com/office/drawing/2014/main" val="602010789"/>
                    </a:ext>
                  </a:extLst>
                </a:gridCol>
                <a:gridCol w="1123529">
                  <a:extLst>
                    <a:ext uri="{9D8B030D-6E8A-4147-A177-3AD203B41FA5}">
                      <a16:colId xmlns:a16="http://schemas.microsoft.com/office/drawing/2014/main" val="17911273"/>
                    </a:ext>
                  </a:extLst>
                </a:gridCol>
              </a:tblGrid>
              <a:tr h="4116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Model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Metric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Value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extLst>
                  <a:ext uri="{0D108BD9-81ED-4DB2-BD59-A6C34878D82A}">
                    <a16:rowId xmlns:a16="http://schemas.microsoft.com/office/drawing/2014/main" val="2742793954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Senet50 </a:t>
                      </a:r>
                      <a:r>
                        <a:rPr lang="ar-SA" sz="1500" kern="1100" dirty="0">
                          <a:effectLst/>
                        </a:rPr>
                        <a:t>‎</a:t>
                      </a:r>
                      <a:r>
                        <a:rPr lang="en-GB" sz="1700" kern="1100" dirty="0">
                          <a:effectLst/>
                        </a:rPr>
                        <a:t>[3]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Accuracy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61.96%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extLst>
                  <a:ext uri="{0D108BD9-81ED-4DB2-BD59-A6C34878D82A}">
                    <a16:rowId xmlns:a16="http://schemas.microsoft.com/office/drawing/2014/main" val="3170345890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 err="1">
                          <a:effectLst/>
                        </a:rPr>
                        <a:t>Facenet</a:t>
                      </a:r>
                      <a:r>
                        <a:rPr lang="en-GB" sz="1700" kern="1100" dirty="0">
                          <a:effectLst/>
                        </a:rPr>
                        <a:t> [4]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Accuracy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56.9%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extLst>
                  <a:ext uri="{0D108BD9-81ED-4DB2-BD59-A6C34878D82A}">
                    <a16:rowId xmlns:a16="http://schemas.microsoft.com/office/drawing/2014/main" val="1558898828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Finetune </a:t>
                      </a:r>
                      <a:r>
                        <a:rPr lang="en-GB" sz="1700" kern="1100" dirty="0" err="1">
                          <a:effectLst/>
                        </a:rPr>
                        <a:t>Facenet</a:t>
                      </a:r>
                      <a:r>
                        <a:rPr lang="en-GB" sz="1700" kern="1100" dirty="0">
                          <a:effectLst/>
                        </a:rPr>
                        <a:t> (</a:t>
                      </a:r>
                      <a:r>
                        <a:rPr lang="en-GB" sz="1700" kern="1100" dirty="0" err="1">
                          <a:effectLst/>
                        </a:rPr>
                        <a:t>FFNet</a:t>
                      </a:r>
                      <a:r>
                        <a:rPr lang="en-GB" sz="1700" kern="1100" dirty="0">
                          <a:effectLst/>
                        </a:rPr>
                        <a:t>) [4]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Accuracy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64.00%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extLst>
                  <a:ext uri="{0D108BD9-81ED-4DB2-BD59-A6C34878D82A}">
                    <a16:rowId xmlns:a16="http://schemas.microsoft.com/office/drawing/2014/main" val="797769664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MTCNN </a:t>
                      </a:r>
                      <a:r>
                        <a:rPr lang="ar-SA" sz="1500" kern="1100" dirty="0">
                          <a:effectLst/>
                        </a:rPr>
                        <a:t>‎</a:t>
                      </a:r>
                      <a:r>
                        <a:rPr lang="en-GB" sz="1700" kern="1100" dirty="0">
                          <a:effectLst/>
                        </a:rPr>
                        <a:t>[4]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Accuracy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70.1%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extLst>
                  <a:ext uri="{0D108BD9-81ED-4DB2-BD59-A6C34878D82A}">
                    <a16:rowId xmlns:a16="http://schemas.microsoft.com/office/drawing/2014/main" val="3411628564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ResNet50 </a:t>
                      </a:r>
                      <a:r>
                        <a:rPr lang="ar-SA" sz="1500" kern="1100" dirty="0">
                          <a:effectLst/>
                        </a:rPr>
                        <a:t>‎</a:t>
                      </a:r>
                      <a:r>
                        <a:rPr lang="en-GB" sz="1700" kern="1100" dirty="0">
                          <a:effectLst/>
                        </a:rPr>
                        <a:t>[3]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Accuracy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64.00%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extLst>
                  <a:ext uri="{0D108BD9-81ED-4DB2-BD59-A6C34878D82A}">
                    <a16:rowId xmlns:a16="http://schemas.microsoft.com/office/drawing/2014/main" val="3432817908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VGG16(DEX) </a:t>
                      </a:r>
                      <a:r>
                        <a:rPr lang="ar-SA" sz="1500" kern="1100" dirty="0">
                          <a:effectLst/>
                        </a:rPr>
                        <a:t>‎</a:t>
                      </a:r>
                      <a:r>
                        <a:rPr lang="en-GB" sz="1700" kern="1100" dirty="0">
                          <a:effectLst/>
                        </a:rPr>
                        <a:t>[5]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Accuracy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67.30%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extLst>
                  <a:ext uri="{0D108BD9-81ED-4DB2-BD59-A6C34878D82A}">
                    <a16:rowId xmlns:a16="http://schemas.microsoft.com/office/drawing/2014/main" val="1555683056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 err="1">
                          <a:effectLst/>
                        </a:rPr>
                        <a:t>AlexNet</a:t>
                      </a:r>
                      <a:r>
                        <a:rPr lang="en-GB" sz="1700" kern="1100" dirty="0">
                          <a:effectLst/>
                        </a:rPr>
                        <a:t> + </a:t>
                      </a:r>
                      <a:r>
                        <a:rPr lang="en-GB" sz="1700" kern="1100" dirty="0" err="1">
                          <a:effectLst/>
                        </a:rPr>
                        <a:t>GoogLeNet</a:t>
                      </a:r>
                      <a:r>
                        <a:rPr lang="en-GB" sz="1700" kern="1100" dirty="0">
                          <a:effectLst/>
                        </a:rPr>
                        <a:t> + </a:t>
                      </a:r>
                      <a:r>
                        <a:rPr lang="en-GB" sz="1700" kern="1100" dirty="0" err="1">
                          <a:effectLst/>
                        </a:rPr>
                        <a:t>LeNet</a:t>
                      </a:r>
                      <a:r>
                        <a:rPr lang="en-GB" sz="1700" kern="1100" dirty="0">
                          <a:effectLst/>
                        </a:rPr>
                        <a:t> </a:t>
                      </a:r>
                      <a:r>
                        <a:rPr lang="ar-SA" sz="1500" kern="1100" dirty="0">
                          <a:effectLst/>
                        </a:rPr>
                        <a:t>‎</a:t>
                      </a:r>
                      <a:r>
                        <a:rPr lang="en-GB" sz="1700" kern="1100" dirty="0">
                          <a:effectLst/>
                        </a:rPr>
                        <a:t>[6]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Accuracy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69.59%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extLst>
                  <a:ext uri="{0D108BD9-81ED-4DB2-BD59-A6C34878D82A}">
                    <a16:rowId xmlns:a16="http://schemas.microsoft.com/office/drawing/2014/main" val="2672368855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My Proposed Residual Attention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F1 score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69.95%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extLst>
                  <a:ext uri="{0D108BD9-81ED-4DB2-BD59-A6C34878D82A}">
                    <a16:rowId xmlns:a16="http://schemas.microsoft.com/office/drawing/2014/main" val="3001700824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My Proposed Hierarchical model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>
                          <a:effectLst/>
                        </a:rPr>
                        <a:t>F1 score</a:t>
                      </a:r>
                      <a:endParaRPr lang="en-US" sz="17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72.45%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extLst>
                  <a:ext uri="{0D108BD9-81ED-4DB2-BD59-A6C34878D82A}">
                    <a16:rowId xmlns:a16="http://schemas.microsoft.com/office/drawing/2014/main" val="3878109454"/>
                  </a:ext>
                </a:extLst>
              </a:tr>
              <a:tr h="4116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My Proposed optimal model AGECNN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kern="1100" dirty="0">
                          <a:effectLst/>
                        </a:rPr>
                        <a:t>F1 score</a:t>
                      </a:r>
                      <a:endParaRPr lang="en-US" sz="17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700" b="1" kern="1100" dirty="0">
                          <a:effectLst/>
                        </a:rPr>
                        <a:t>73.27%</a:t>
                      </a:r>
                      <a:endParaRPr lang="en-US" sz="1700" b="1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919" marR="102919" marT="0" marB="0"/>
                </a:tc>
                <a:extLst>
                  <a:ext uri="{0D108BD9-81ED-4DB2-BD59-A6C34878D82A}">
                    <a16:rowId xmlns:a16="http://schemas.microsoft.com/office/drawing/2014/main" val="3612258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57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Analysis and discussion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60870-8722-A3C5-556E-62ABA22898D7}"/>
              </a:ext>
            </a:extLst>
          </p:cNvPr>
          <p:cNvSpPr txBox="1"/>
          <p:nvPr/>
        </p:nvSpPr>
        <p:spPr>
          <a:xfrm>
            <a:off x="517904" y="2352528"/>
            <a:ext cx="477305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Comparison with previous work: Gender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AEA621-31BB-C2D9-D4A1-5E1E444B7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520888"/>
              </p:ext>
            </p:extLst>
          </p:nvPr>
        </p:nvGraphicFramePr>
        <p:xfrm>
          <a:off x="5290956" y="2940072"/>
          <a:ext cx="6461165" cy="29556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67231">
                  <a:extLst>
                    <a:ext uri="{9D8B030D-6E8A-4147-A177-3AD203B41FA5}">
                      <a16:colId xmlns:a16="http://schemas.microsoft.com/office/drawing/2014/main" val="1439779776"/>
                    </a:ext>
                  </a:extLst>
                </a:gridCol>
                <a:gridCol w="1685633">
                  <a:extLst>
                    <a:ext uri="{9D8B030D-6E8A-4147-A177-3AD203B41FA5}">
                      <a16:colId xmlns:a16="http://schemas.microsoft.com/office/drawing/2014/main" val="789060398"/>
                    </a:ext>
                  </a:extLst>
                </a:gridCol>
                <a:gridCol w="1008301">
                  <a:extLst>
                    <a:ext uri="{9D8B030D-6E8A-4147-A177-3AD203B41FA5}">
                      <a16:colId xmlns:a16="http://schemas.microsoft.com/office/drawing/2014/main" val="3711492068"/>
                    </a:ext>
                  </a:extLst>
                </a:gridCol>
              </a:tblGrid>
              <a:tr h="36945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Model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Metric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Value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extLst>
                  <a:ext uri="{0D108BD9-81ED-4DB2-BD59-A6C34878D82A}">
                    <a16:rowId xmlns:a16="http://schemas.microsoft.com/office/drawing/2014/main" val="1181682521"/>
                  </a:ext>
                </a:extLst>
              </a:tr>
              <a:tr h="36945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VGG16 </a:t>
                      </a:r>
                      <a:r>
                        <a:rPr lang="ar-SA" sz="1300" kern="1100" dirty="0">
                          <a:effectLst/>
                        </a:rPr>
                        <a:t>‎</a:t>
                      </a:r>
                      <a:r>
                        <a:rPr lang="en-GB" sz="1500" kern="1100" dirty="0">
                          <a:effectLst/>
                        </a:rPr>
                        <a:t>[2]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Accuracy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90.04%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extLst>
                  <a:ext uri="{0D108BD9-81ED-4DB2-BD59-A6C34878D82A}">
                    <a16:rowId xmlns:a16="http://schemas.microsoft.com/office/drawing/2014/main" val="2884803371"/>
                  </a:ext>
                </a:extLst>
              </a:tr>
              <a:tr h="36945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 err="1">
                          <a:effectLst/>
                        </a:rPr>
                        <a:t>VGGFace</a:t>
                      </a:r>
                      <a:r>
                        <a:rPr lang="en-GB" sz="1500" kern="1100" dirty="0">
                          <a:effectLst/>
                        </a:rPr>
                        <a:t> </a:t>
                      </a:r>
                      <a:r>
                        <a:rPr lang="ar-SA" sz="1300" kern="1100" dirty="0">
                          <a:effectLst/>
                        </a:rPr>
                        <a:t>‎</a:t>
                      </a:r>
                      <a:r>
                        <a:rPr lang="en-GB" sz="1500" kern="1100" dirty="0">
                          <a:effectLst/>
                        </a:rPr>
                        <a:t>[7]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Accuracy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91.60%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extLst>
                  <a:ext uri="{0D108BD9-81ED-4DB2-BD59-A6C34878D82A}">
                    <a16:rowId xmlns:a16="http://schemas.microsoft.com/office/drawing/2014/main" val="2758508230"/>
                  </a:ext>
                </a:extLst>
              </a:tr>
              <a:tr h="36945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 err="1">
                          <a:effectLst/>
                        </a:rPr>
                        <a:t>MobileNet</a:t>
                      </a:r>
                      <a:r>
                        <a:rPr lang="en-GB" sz="1500" kern="1100" dirty="0">
                          <a:effectLst/>
                        </a:rPr>
                        <a:t> </a:t>
                      </a:r>
                      <a:r>
                        <a:rPr lang="ar-SA" sz="1300" kern="1100" dirty="0">
                          <a:effectLst/>
                        </a:rPr>
                        <a:t>‎</a:t>
                      </a:r>
                      <a:r>
                        <a:rPr lang="en-GB" sz="1500" kern="1100" dirty="0">
                          <a:effectLst/>
                        </a:rPr>
                        <a:t>[8]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Accuracy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91.95%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extLst>
                  <a:ext uri="{0D108BD9-81ED-4DB2-BD59-A6C34878D82A}">
                    <a16:rowId xmlns:a16="http://schemas.microsoft.com/office/drawing/2014/main" val="4228982000"/>
                  </a:ext>
                </a:extLst>
              </a:tr>
              <a:tr h="36945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MTCNN [4]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Accuracy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b="1" kern="1100" dirty="0">
                          <a:effectLst/>
                        </a:rPr>
                        <a:t>98.23%</a:t>
                      </a:r>
                      <a:endParaRPr lang="en-US" sz="1500" b="1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extLst>
                  <a:ext uri="{0D108BD9-81ED-4DB2-BD59-A6C34878D82A}">
                    <a16:rowId xmlns:a16="http://schemas.microsoft.com/office/drawing/2014/main" val="118653894"/>
                  </a:ext>
                </a:extLst>
              </a:tr>
              <a:tr h="36945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 err="1">
                          <a:effectLst/>
                        </a:rPr>
                        <a:t>StarGAN</a:t>
                      </a:r>
                      <a:r>
                        <a:rPr lang="en-GB" sz="1500" kern="1100" dirty="0">
                          <a:effectLst/>
                        </a:rPr>
                        <a:t> </a:t>
                      </a:r>
                      <a:r>
                        <a:rPr lang="ar-SA" sz="1300" kern="1100" dirty="0">
                          <a:effectLst/>
                        </a:rPr>
                        <a:t>‎</a:t>
                      </a:r>
                      <a:r>
                        <a:rPr lang="en-GB" sz="1500" kern="1100" dirty="0">
                          <a:effectLst/>
                        </a:rPr>
                        <a:t>[9]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Accuracy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91.70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extLst>
                  <a:ext uri="{0D108BD9-81ED-4DB2-BD59-A6C34878D82A}">
                    <a16:rowId xmlns:a16="http://schemas.microsoft.com/office/drawing/2014/main" val="1067141796"/>
                  </a:ext>
                </a:extLst>
              </a:tr>
              <a:tr h="36945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My Proposed Multitasking model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F1 score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93.03%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extLst>
                  <a:ext uri="{0D108BD9-81ED-4DB2-BD59-A6C34878D82A}">
                    <a16:rowId xmlns:a16="http://schemas.microsoft.com/office/drawing/2014/main" val="729733390"/>
                  </a:ext>
                </a:extLst>
              </a:tr>
              <a:tr h="369454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My Proposed optimal model AGECNN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F1 score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93.41%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2363" marR="92363" marT="0" marB="0"/>
                </a:tc>
                <a:extLst>
                  <a:ext uri="{0D108BD9-81ED-4DB2-BD59-A6C34878D82A}">
                    <a16:rowId xmlns:a16="http://schemas.microsoft.com/office/drawing/2014/main" val="590444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75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Analysis and discussion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60870-8722-A3C5-556E-62ABA22898D7}"/>
              </a:ext>
            </a:extLst>
          </p:cNvPr>
          <p:cNvSpPr txBox="1"/>
          <p:nvPr/>
        </p:nvSpPr>
        <p:spPr>
          <a:xfrm>
            <a:off x="517904" y="2352528"/>
            <a:ext cx="477305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Comparison with previous work: Ethnicity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62FE0B-87C8-42E9-3953-CD0FACA69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994786"/>
              </p:ext>
            </p:extLst>
          </p:nvPr>
        </p:nvGraphicFramePr>
        <p:xfrm>
          <a:off x="5399314" y="3119729"/>
          <a:ext cx="6353993" cy="29066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8297">
                  <a:extLst>
                    <a:ext uri="{9D8B030D-6E8A-4147-A177-3AD203B41FA5}">
                      <a16:colId xmlns:a16="http://schemas.microsoft.com/office/drawing/2014/main" val="3714712565"/>
                    </a:ext>
                  </a:extLst>
                </a:gridCol>
                <a:gridCol w="1689463">
                  <a:extLst>
                    <a:ext uri="{9D8B030D-6E8A-4147-A177-3AD203B41FA5}">
                      <a16:colId xmlns:a16="http://schemas.microsoft.com/office/drawing/2014/main" val="2464710320"/>
                    </a:ext>
                  </a:extLst>
                </a:gridCol>
                <a:gridCol w="1416233">
                  <a:extLst>
                    <a:ext uri="{9D8B030D-6E8A-4147-A177-3AD203B41FA5}">
                      <a16:colId xmlns:a16="http://schemas.microsoft.com/office/drawing/2014/main" val="681661301"/>
                    </a:ext>
                  </a:extLst>
                </a:gridCol>
              </a:tblGrid>
              <a:tr h="3633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Model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Metric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Value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extLst>
                  <a:ext uri="{0D108BD9-81ED-4DB2-BD59-A6C34878D82A}">
                    <a16:rowId xmlns:a16="http://schemas.microsoft.com/office/drawing/2014/main" val="3257854907"/>
                  </a:ext>
                </a:extLst>
              </a:tr>
              <a:tr h="3633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VGG16 </a:t>
                      </a:r>
                      <a:r>
                        <a:rPr lang="ar-SA" sz="1300" kern="1100" dirty="0">
                          <a:effectLst/>
                        </a:rPr>
                        <a:t>‎</a:t>
                      </a:r>
                      <a:r>
                        <a:rPr lang="en-GB" sz="1500" kern="1100" dirty="0">
                          <a:effectLst/>
                        </a:rPr>
                        <a:t>[10]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Accuracy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80.00%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extLst>
                  <a:ext uri="{0D108BD9-81ED-4DB2-BD59-A6C34878D82A}">
                    <a16:rowId xmlns:a16="http://schemas.microsoft.com/office/drawing/2014/main" val="2365768588"/>
                  </a:ext>
                </a:extLst>
              </a:tr>
              <a:tr h="3633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 err="1">
                          <a:effectLst/>
                        </a:rPr>
                        <a:t>VGGFace</a:t>
                      </a:r>
                      <a:r>
                        <a:rPr lang="en-GB" sz="1500" kern="1100" dirty="0">
                          <a:effectLst/>
                        </a:rPr>
                        <a:t> </a:t>
                      </a:r>
                      <a:r>
                        <a:rPr lang="ar-SA" sz="1300" kern="1100" dirty="0">
                          <a:effectLst/>
                        </a:rPr>
                        <a:t>‎</a:t>
                      </a:r>
                      <a:r>
                        <a:rPr lang="en-GB" sz="1500" kern="1100" dirty="0">
                          <a:effectLst/>
                        </a:rPr>
                        <a:t>[10]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Accuracy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79.00%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extLst>
                  <a:ext uri="{0D108BD9-81ED-4DB2-BD59-A6C34878D82A}">
                    <a16:rowId xmlns:a16="http://schemas.microsoft.com/office/drawing/2014/main" val="402971795"/>
                  </a:ext>
                </a:extLst>
              </a:tr>
              <a:tr h="3633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ResNet-34 </a:t>
                      </a:r>
                      <a:r>
                        <a:rPr lang="ar-SA" sz="1300" kern="1100" dirty="0">
                          <a:effectLst/>
                        </a:rPr>
                        <a:t>‎</a:t>
                      </a:r>
                      <a:r>
                        <a:rPr lang="en-GB" sz="1500" kern="1100" dirty="0">
                          <a:effectLst/>
                        </a:rPr>
                        <a:t>[11]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Accuracy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83.50%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extLst>
                  <a:ext uri="{0D108BD9-81ED-4DB2-BD59-A6C34878D82A}">
                    <a16:rowId xmlns:a16="http://schemas.microsoft.com/office/drawing/2014/main" val="3943647927"/>
                  </a:ext>
                </a:extLst>
              </a:tr>
              <a:tr h="3633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VGG-Face </a:t>
                      </a:r>
                      <a:r>
                        <a:rPr lang="ar-SA" sz="1300" kern="1100" dirty="0">
                          <a:effectLst/>
                        </a:rPr>
                        <a:t>‎</a:t>
                      </a:r>
                      <a:r>
                        <a:rPr lang="en-GB" sz="1500" kern="1100" dirty="0">
                          <a:effectLst/>
                        </a:rPr>
                        <a:t>[12]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Accuracy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b="1" kern="1100" dirty="0">
                          <a:effectLst/>
                        </a:rPr>
                        <a:t>89.30%</a:t>
                      </a:r>
                      <a:endParaRPr lang="en-US" sz="1500" b="1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extLst>
                  <a:ext uri="{0D108BD9-81ED-4DB2-BD59-A6C34878D82A}">
                    <a16:rowId xmlns:a16="http://schemas.microsoft.com/office/drawing/2014/main" val="4224434793"/>
                  </a:ext>
                </a:extLst>
              </a:tr>
              <a:tr h="3633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 err="1">
                          <a:effectLst/>
                        </a:rPr>
                        <a:t>StarGAN</a:t>
                      </a:r>
                      <a:r>
                        <a:rPr lang="en-GB" sz="1500" kern="1100" dirty="0">
                          <a:effectLst/>
                        </a:rPr>
                        <a:t> </a:t>
                      </a:r>
                      <a:r>
                        <a:rPr lang="ar-SA" sz="1300" kern="1100" dirty="0">
                          <a:effectLst/>
                        </a:rPr>
                        <a:t>‎</a:t>
                      </a:r>
                      <a:r>
                        <a:rPr lang="en-GB" sz="1500" kern="1100" dirty="0">
                          <a:effectLst/>
                        </a:rPr>
                        <a:t>[9]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Accuracy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>
                          <a:effectLst/>
                        </a:rPr>
                        <a:t>87.20</a:t>
                      </a:r>
                      <a:endParaRPr lang="en-US" sz="1500" kern="11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extLst>
                  <a:ext uri="{0D108BD9-81ED-4DB2-BD59-A6C34878D82A}">
                    <a16:rowId xmlns:a16="http://schemas.microsoft.com/office/drawing/2014/main" val="4065473242"/>
                  </a:ext>
                </a:extLst>
              </a:tr>
              <a:tr h="3633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My Proposed Multitasking model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F1 score/accuracy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74.95%/84.37%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extLst>
                  <a:ext uri="{0D108BD9-81ED-4DB2-BD59-A6C34878D82A}">
                    <a16:rowId xmlns:a16="http://schemas.microsoft.com/office/drawing/2014/main" val="3287168106"/>
                  </a:ext>
                </a:extLst>
              </a:tr>
              <a:tr h="36332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My Proposed optimal model AGECNN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F1 score/accuracy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500" kern="1100" dirty="0">
                          <a:effectLst/>
                        </a:rPr>
                        <a:t>80.25%/85.99%</a:t>
                      </a:r>
                      <a:endParaRPr lang="en-US" sz="1500" kern="11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0832" marR="90832" marT="0" marB="0"/>
                </a:tc>
                <a:extLst>
                  <a:ext uri="{0D108BD9-81ED-4DB2-BD59-A6C34878D82A}">
                    <a16:rowId xmlns:a16="http://schemas.microsoft.com/office/drawing/2014/main" val="2800164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12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Conclusions and contributions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60870-8722-A3C5-556E-62ABA22898D7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Data leakage – most valuable lesson I learnt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B1CB8-9116-2C1D-8D53-BAD8A685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888" y="1866772"/>
            <a:ext cx="4744112" cy="4953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2BC1E-8CA7-3DA5-0004-4CCF30F69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35" y="3571987"/>
            <a:ext cx="7293123" cy="22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1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Conclusion and contributions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5FEA5F-B908-7202-A4BE-2DE51AAE740D}"/>
              </a:ext>
            </a:extLst>
          </p:cNvPr>
          <p:cNvSpPr txBox="1"/>
          <p:nvPr/>
        </p:nvSpPr>
        <p:spPr>
          <a:xfrm>
            <a:off x="395984" y="2648819"/>
            <a:ext cx="9540496" cy="2687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8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AGECNN model achieved state-of-the-art results in age classification using this set of age bins, while still maintaining competitive results in gender and ethnicity classification</a:t>
            </a:r>
            <a:endParaRPr lang="en-US" sz="1800" kern="11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8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Selected optimized age category bins based on both </a:t>
            </a:r>
            <a:r>
              <a:rPr lang="en-US" sz="18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domain knowledge and data analysis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8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Detected a data leak while optimizing the models and handled it by separating the data from the code logic.</a:t>
            </a:r>
          </a:p>
        </p:txBody>
      </p:sp>
    </p:spTree>
    <p:extLst>
      <p:ext uri="{BB962C8B-B14F-4D97-AF65-F5344CB8AC3E}">
        <p14:creationId xmlns:p14="http://schemas.microsoft.com/office/powerpoint/2010/main" val="409454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Conclusion and contributions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5FEA5F-B908-7202-A4BE-2DE51AAE740D}"/>
              </a:ext>
            </a:extLst>
          </p:cNvPr>
          <p:cNvSpPr txBox="1"/>
          <p:nvPr/>
        </p:nvSpPr>
        <p:spPr>
          <a:xfrm>
            <a:off x="404692" y="2422396"/>
            <a:ext cx="9540496" cy="4242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8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Experimented with several model architectures and learning techniques, all of which are compared and reproducible using the linked </a:t>
            </a:r>
            <a:r>
              <a:rPr lang="en-GB" sz="1800" kern="11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github</a:t>
            </a:r>
            <a:r>
              <a:rPr lang="en-GB" sz="18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code I wrote [13], including:</a:t>
            </a:r>
            <a:endParaRPr lang="en-US" sz="1800" kern="11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8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Residual attention</a:t>
            </a:r>
            <a:endParaRPr lang="en-US" sz="1800" kern="11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8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Transfer learning with </a:t>
            </a:r>
            <a:r>
              <a:rPr lang="en-GB" sz="1800" kern="1100" dirty="0" err="1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FaceNet</a:t>
            </a:r>
            <a:endParaRPr lang="en-US" sz="1800" kern="11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8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Multitasking</a:t>
            </a:r>
            <a:endParaRPr lang="en-US" sz="1800" kern="11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8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Hierarchical models</a:t>
            </a:r>
            <a:endParaRPr lang="en-US" sz="1800" kern="11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8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Deep analysis that explains the current results state and discusses limitations and future work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800" kern="1100" dirty="0"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Created a web application to demonstrate the optimal AGECNN model.</a:t>
            </a:r>
            <a:endParaRPr lang="en-US" sz="1800" kern="1100" dirty="0"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95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Web application demonstration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5FEA5F-B908-7202-A4BE-2DE51AAE740D}"/>
              </a:ext>
            </a:extLst>
          </p:cNvPr>
          <p:cNvSpPr txBox="1"/>
          <p:nvPr/>
        </p:nvSpPr>
        <p:spPr>
          <a:xfrm>
            <a:off x="504992" y="2398503"/>
            <a:ext cx="300932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kern="1100" dirty="0">
                <a:solidFill>
                  <a:schemeClr val="accent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app demo</a:t>
            </a:r>
            <a:endParaRPr lang="en-US" sz="1800" kern="1100" dirty="0">
              <a:solidFill>
                <a:schemeClr val="accent1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A picture containing text, human face, smile, skin&#10;&#10;Description automatically generated">
            <a:extLst>
              <a:ext uri="{FF2B5EF4-FFF2-40B4-BE49-F238E27FC236}">
                <a16:creationId xmlns:a16="http://schemas.microsoft.com/office/drawing/2014/main" id="{D33124DD-F38B-0966-7938-399A03725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49416"/>
            <a:ext cx="1653405" cy="1954692"/>
          </a:xfrm>
          <a:prstGeom prst="rect">
            <a:avLst/>
          </a:prstGeom>
        </p:spPr>
      </p:pic>
      <p:pic>
        <p:nvPicPr>
          <p:cNvPr id="10" name="Picture 9" descr="A close up of a person's face&#10;&#10;Description automatically generated">
            <a:extLst>
              <a:ext uri="{FF2B5EF4-FFF2-40B4-BE49-F238E27FC236}">
                <a16:creationId xmlns:a16="http://schemas.microsoft.com/office/drawing/2014/main" id="{E2F50626-CBEE-0212-08BA-F28C280F9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371" y="4863620"/>
            <a:ext cx="1536441" cy="1926284"/>
          </a:xfrm>
          <a:prstGeom prst="rect">
            <a:avLst/>
          </a:prstGeom>
        </p:spPr>
      </p:pic>
      <p:pic>
        <p:nvPicPr>
          <p:cNvPr id="11" name="Picture 10" descr="A close up of a person's face&#10;&#10;Description automatically generated">
            <a:extLst>
              <a:ext uri="{FF2B5EF4-FFF2-40B4-BE49-F238E27FC236}">
                <a16:creationId xmlns:a16="http://schemas.microsoft.com/office/drawing/2014/main" id="{64C136D2-3923-7EB0-E4E7-471C41D73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6329" y="4746446"/>
            <a:ext cx="1786680" cy="2111530"/>
          </a:xfrm>
          <a:prstGeom prst="rect">
            <a:avLst/>
          </a:prstGeom>
        </p:spPr>
      </p:pic>
      <p:pic>
        <p:nvPicPr>
          <p:cNvPr id="16" name="Picture 15" descr="A screenshot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F3F6037E-9009-81DA-9452-4D790980EC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317" y="4806290"/>
            <a:ext cx="1742828" cy="20409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E75B5E-958F-948E-F1BD-51AF5CC7BE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1496" y="4795390"/>
            <a:ext cx="1833137" cy="2057955"/>
          </a:xfrm>
          <a:prstGeom prst="rect">
            <a:avLst/>
          </a:prstGeom>
        </p:spPr>
      </p:pic>
      <p:pic>
        <p:nvPicPr>
          <p:cNvPr id="22" name="Picture 21" descr="A screenshot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2037AC85-83AD-5060-65A5-EC83E33DE8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8139" y="4868549"/>
            <a:ext cx="1642232" cy="1954692"/>
          </a:xfrm>
          <a:prstGeom prst="rect">
            <a:avLst/>
          </a:prstGeom>
        </p:spPr>
      </p:pic>
      <p:pic>
        <p:nvPicPr>
          <p:cNvPr id="3" name="Picture 2" descr="A person with glasses and a beard&#10;&#10;Description automatically generated with low confidence">
            <a:extLst>
              <a:ext uri="{FF2B5EF4-FFF2-40B4-BE49-F238E27FC236}">
                <a16:creationId xmlns:a16="http://schemas.microsoft.com/office/drawing/2014/main" id="{34DE33B4-D8CA-D4D4-5F6A-AA031D05CD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18777" y="2056430"/>
            <a:ext cx="1899852" cy="2725040"/>
          </a:xfrm>
          <a:prstGeom prst="rect">
            <a:avLst/>
          </a:prstGeom>
        </p:spPr>
      </p:pic>
      <p:pic>
        <p:nvPicPr>
          <p:cNvPr id="4" name="Picture 3" descr="A picture containing human face, text, glasses, person&#10;&#10;Description automatically generated">
            <a:extLst>
              <a:ext uri="{FF2B5EF4-FFF2-40B4-BE49-F238E27FC236}">
                <a16:creationId xmlns:a16="http://schemas.microsoft.com/office/drawing/2014/main" id="{5617F75F-1A12-9C90-FCB1-538935874DD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160"/>
          <a:stretch/>
        </p:blipFill>
        <p:spPr bwMode="auto">
          <a:xfrm>
            <a:off x="4965706" y="2042510"/>
            <a:ext cx="1885949" cy="27866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 descr="A picture containing text, human face, screenshot, skin&#10;&#10;Description automatically generated">
            <a:extLst>
              <a:ext uri="{FF2B5EF4-FFF2-40B4-BE49-F238E27FC236}">
                <a16:creationId xmlns:a16="http://schemas.microsoft.com/office/drawing/2014/main" id="{11A5EEBE-7E6A-B341-AC8C-55CAFFDE96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9222" y="2056430"/>
            <a:ext cx="1896483" cy="2786670"/>
          </a:xfrm>
          <a:prstGeom prst="rect">
            <a:avLst/>
          </a:prstGeom>
        </p:spPr>
      </p:pic>
      <p:pic>
        <p:nvPicPr>
          <p:cNvPr id="20" name="Picture 19" descr="A blurry image of a person&#10;&#10;Description automatically generated with medium confidence">
            <a:extLst>
              <a:ext uri="{FF2B5EF4-FFF2-40B4-BE49-F238E27FC236}">
                <a16:creationId xmlns:a16="http://schemas.microsoft.com/office/drawing/2014/main" id="{F10B6ACE-FE54-1EA5-9F32-48AFFA1D42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4367" y="4826016"/>
            <a:ext cx="1703772" cy="19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8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Solution methodology and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Dataset</a:t>
            </a: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: </a:t>
            </a:r>
            <a:r>
              <a:rPr lang="en-US" sz="1800" dirty="0" err="1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UTKFace</a:t>
            </a: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 [1]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70B4-530D-38D7-9D82-92A7A5C1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48FF18-2DFB-E24B-5187-CC376F4149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9" r="-1" b="39448"/>
          <a:stretch/>
        </p:blipFill>
        <p:spPr>
          <a:xfrm>
            <a:off x="6332157" y="2027920"/>
            <a:ext cx="5859843" cy="2413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9FFC43-D353-F10D-397B-D2426E5EFEBA}"/>
              </a:ext>
            </a:extLst>
          </p:cNvPr>
          <p:cNvSpPr txBox="1"/>
          <p:nvPr/>
        </p:nvSpPr>
        <p:spPr>
          <a:xfrm>
            <a:off x="517904" y="2938392"/>
            <a:ext cx="6096000" cy="3451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[age]_[gender]_[race]_[date&amp;time].jpg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[age] is an integer from 0 to 116, indicating the age</a:t>
            </a:r>
            <a:endParaRPr lang="en-US" sz="200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[gender] is either 0 (male) or 1 (female)</a:t>
            </a:r>
            <a:endParaRPr lang="en-US" sz="200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[race] is an integer from 0 to 4, denoting White, Black, Asian, Indian, and Others </a:t>
            </a:r>
            <a:endParaRPr lang="en-US" sz="2000" dirty="0">
              <a:effectLst/>
              <a:latin typeface="Helvetica" panose="020B0604020202020204" pitchFamily="34" charset="0"/>
              <a:ea typeface="Calibri" panose="020F0502020204030204" pitchFamily="34" charset="0"/>
              <a:cs typeface="Helvetica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kern="1100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For example, 28_0_3_20170117202327093.jpg refers to an Indian 28 year old male.</a:t>
            </a:r>
          </a:p>
        </p:txBody>
      </p:sp>
      <p:pic>
        <p:nvPicPr>
          <p:cNvPr id="7" name="Picture 6" descr="A picture containing person, human face, eyebrow, forehead&#10;&#10;Description automatically generated">
            <a:extLst>
              <a:ext uri="{FF2B5EF4-FFF2-40B4-BE49-F238E27FC236}">
                <a16:creationId xmlns:a16="http://schemas.microsoft.com/office/drawing/2014/main" id="{590F66DE-2766-8380-1233-0E446C169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04" y="477763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References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87BA1-59DA-A5A2-7949-15AE00CE120F}"/>
              </a:ext>
            </a:extLst>
          </p:cNvPr>
          <p:cNvSpPr txBox="1"/>
          <p:nvPr/>
        </p:nvSpPr>
        <p:spPr>
          <a:xfrm>
            <a:off x="458942" y="2419477"/>
            <a:ext cx="8998567" cy="393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[1] Z. Zhifei, S. Yang, and Q. </a:t>
            </a:r>
            <a:r>
              <a:rPr lang="en-US" sz="1400" kern="1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Hairong</a:t>
            </a: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, “Age progression/regression by conditional adversarial autoencoder,” in IEEE Conference on Computer Vision and Pattern Recognition. IEEE, 2017</a:t>
            </a:r>
          </a:p>
          <a:p>
            <a:pPr marR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r>
              <a:rPr lang="en-US" sz="1400" kern="11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[2] </a:t>
            </a:r>
            <a:r>
              <a:rPr lang="it-IT" sz="1400" kern="11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D. Yi, Z. Lei, και S. Li, ‘Age Estimation by Multi-scale Convolutional Network’, 04 2015, τ. 9005, σσ. 144–158.</a:t>
            </a:r>
          </a:p>
          <a:p>
            <a:pPr marR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r>
              <a:rPr lang="en-US" sz="14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[3] S. M. Uddin, M. Morshed, M. </a:t>
            </a:r>
            <a:r>
              <a:rPr lang="en-US" sz="1400" dirty="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Prottoy</a:t>
            </a:r>
            <a:r>
              <a:rPr lang="en-US" sz="14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and A. B. M. A. Rahman, “Age Estimation from Facial Images using Transfer Learning and K-fold Cross-Validation,” Jul. 2021, pp. 33–36. </a:t>
            </a:r>
            <a:r>
              <a:rPr lang="en-US" sz="1400" dirty="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doi</a:t>
            </a:r>
            <a:r>
              <a:rPr lang="en-US" sz="14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10.1145/3480651.3480659.</a:t>
            </a:r>
          </a:p>
          <a:p>
            <a:pPr marR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r>
              <a:rPr lang="en-US" sz="14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[4] A. Das and A. </a:t>
            </a:r>
            <a:r>
              <a:rPr lang="en-US" sz="1400" dirty="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Dantcheva</a:t>
            </a:r>
            <a:r>
              <a:rPr lang="en-US" sz="14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“Mitigating Bias in Gender, Age, and Ethnicity Classification: a Multi-Task Convolution Neural Network Approach,” Oct. 2018.</a:t>
            </a:r>
          </a:p>
          <a:p>
            <a:pPr marR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r>
              <a:rPr lang="en-US" sz="14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[5] R. </a:t>
            </a:r>
            <a:r>
              <a:rPr lang="en-US" sz="1400" dirty="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Rothe</a:t>
            </a:r>
            <a:r>
              <a:rPr lang="en-US" sz="14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R. </a:t>
            </a:r>
            <a:r>
              <a:rPr lang="en-US" sz="1400" dirty="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Timofte</a:t>
            </a:r>
            <a:r>
              <a:rPr lang="en-US" sz="14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and L. Van Gool, “Deep expectation of real and apparent age from a single image without facial landmarks,” International Journal of Computer Vision, vol. 126, no. 2, pp. 144–157, 2018.</a:t>
            </a:r>
          </a:p>
          <a:p>
            <a:pPr marR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r>
              <a:rPr lang="en-US" sz="14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[6] C.-J. Lin, C.-H. Lin, C.-C. Sun, and S.-H. Wang, “Evolutionary-</a:t>
            </a:r>
            <a:r>
              <a:rPr lang="en-US" sz="1400" dirty="0" err="1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fuzzyintegral</a:t>
            </a:r>
            <a:r>
              <a:rPr lang="en-US" sz="1400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-based convolutional neural networks for facial image classification,” Electronics, vol. 8, no. 9, p. 997, 2019.</a:t>
            </a:r>
          </a:p>
          <a:p>
            <a:pPr marR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endParaRPr lang="en-US" sz="1400" dirty="0"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57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References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87BA1-59DA-A5A2-7949-15AE00CE120F}"/>
              </a:ext>
            </a:extLst>
          </p:cNvPr>
          <p:cNvSpPr txBox="1"/>
          <p:nvPr/>
        </p:nvSpPr>
        <p:spPr>
          <a:xfrm>
            <a:off x="458942" y="2419477"/>
            <a:ext cx="9677835" cy="393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[8] A. Krishnan, A. </a:t>
            </a:r>
            <a:r>
              <a:rPr lang="en-US" sz="1400" kern="1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Almadan</a:t>
            </a: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and A. </a:t>
            </a:r>
            <a:r>
              <a:rPr lang="en-US" sz="1400" kern="1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Rattani</a:t>
            </a: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, "Understanding Fairness of Gender Classification Algorithms Across Gender-Race Groups," 2020 19th IEEE International Conference on Machine Learning and Applications (ICMLA), Miami, FL, USA, 2020, pp. 1028-1035, </a:t>
            </a:r>
            <a:r>
              <a:rPr lang="en-US" sz="1400" kern="1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doi</a:t>
            </a: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: 10.1109/ICMLA51294.2020.00167.</a:t>
            </a:r>
          </a:p>
          <a:p>
            <a:pPr marR="0" algn="just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[9] A. Savchenko, “Efficient facial representations for age, gender and identity recognition in organizing photo albums using multi-output </a:t>
            </a:r>
            <a:r>
              <a:rPr lang="en-US" sz="1400" kern="1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ConvNet</a:t>
            </a: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,” </a:t>
            </a:r>
            <a:r>
              <a:rPr lang="en-US" sz="1400" kern="1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PeerJ</a:t>
            </a: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 Computer Science, vol. 5, p. e197, Jun. 2019, </a:t>
            </a:r>
            <a:r>
              <a:rPr lang="en-US" sz="1400" kern="1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doi</a:t>
            </a: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: 10.7717/peerj-cs.197.</a:t>
            </a:r>
          </a:p>
          <a:p>
            <a:pPr marR="0" algn="just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r>
              <a:rPr lang="it-IT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[10] A. Deviyani, Assessing Dataset Bias in Computer Vision. 2022.</a:t>
            </a:r>
          </a:p>
          <a:p>
            <a:pPr marR="0" algn="just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[11] M. A. Ahmed, R. D. Choudhury, and K. Kashyap, “Race estimation with deep networks,” Journal of King Saud University - Computer and Information Sciences, vol. 34, no. 7, pp. 4579–4591, 2022, </a:t>
            </a:r>
            <a:r>
              <a:rPr lang="en-US" sz="1400" kern="1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doi</a:t>
            </a: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: https://doi.org/10.1016/j.jksuci.2020.11.029</a:t>
            </a:r>
          </a:p>
          <a:p>
            <a:pPr marR="0" algn="just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[12] Greco, A., </a:t>
            </a:r>
            <a:r>
              <a:rPr lang="en-US" sz="1400" kern="1100" dirty="0" err="1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Percannella</a:t>
            </a:r>
            <a:r>
              <a:rPr lang="en-US" sz="1400" kern="110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, G., Vento, M. et al. Benchmarking deep network architectures for ethnicity recognition using a new large face dataset. Machine Vision and Applications 31, 67 (2020). https://doi.org/10.1007/s00138-020-01123-z</a:t>
            </a:r>
          </a:p>
          <a:p>
            <a:pPr marR="0" algn="just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tabLst>
                <a:tab pos="270510" algn="l"/>
              </a:tabLst>
            </a:pPr>
            <a:endParaRPr lang="en-US" sz="1400" kern="1100" dirty="0">
              <a:solidFill>
                <a:srgbClr val="000000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Q&amp;A</a:t>
            </a:r>
            <a:endParaRPr lang="en-US" sz="1200" b="1" dirty="0">
              <a:solidFill>
                <a:schemeClr val="bg1"/>
              </a:solidFill>
              <a:latin typeface="Libre Baskerville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955190-23EA-8D35-FC05-EBD74252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9DBF2-1D31-C4D8-FCB6-424B4DFEB92F}"/>
              </a:ext>
            </a:extLst>
          </p:cNvPr>
          <p:cNvSpPr txBox="1"/>
          <p:nvPr/>
        </p:nvSpPr>
        <p:spPr>
          <a:xfrm>
            <a:off x="2081247" y="3248297"/>
            <a:ext cx="7532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Thank you for your time.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3929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Solution methodology and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Dataset</a:t>
            </a: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: </a:t>
            </a:r>
            <a:r>
              <a:rPr lang="en-US" sz="1800" dirty="0" err="1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UTKFace</a:t>
            </a: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 [1]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70B4-530D-38D7-9D82-92A7A5C1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2122B-7171-D6BA-B7AB-9F76DCC3B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" r="174"/>
          <a:stretch/>
        </p:blipFill>
        <p:spPr bwMode="auto">
          <a:xfrm>
            <a:off x="494744" y="3433905"/>
            <a:ext cx="11470093" cy="31680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507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Solution methodology and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Dataset</a:t>
            </a: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: </a:t>
            </a:r>
            <a:r>
              <a:rPr lang="en-US" sz="1800" dirty="0" err="1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UTKFace</a:t>
            </a: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 [1]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70B4-530D-38D7-9D82-92A7A5C1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2122B-7171-D6BA-B7AB-9F76DCC3B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r="78"/>
          <a:stretch/>
        </p:blipFill>
        <p:spPr bwMode="auto">
          <a:xfrm>
            <a:off x="494744" y="3433905"/>
            <a:ext cx="11470093" cy="31680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623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Solution methodology and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Dataset</a:t>
            </a: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: </a:t>
            </a:r>
            <a:r>
              <a:rPr lang="en-US" sz="1800" dirty="0" err="1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UTKFace</a:t>
            </a: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 [1]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70B4-530D-38D7-9D82-92A7A5C1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pic>
        <p:nvPicPr>
          <p:cNvPr id="8" name="Picture 7" descr="A picture containing screenshot, rectangle, line, electric blue&#10;&#10;Description automatically generated">
            <a:extLst>
              <a:ext uri="{FF2B5EF4-FFF2-40B4-BE49-F238E27FC236}">
                <a16:creationId xmlns:a16="http://schemas.microsoft.com/office/drawing/2014/main" id="{4DC2122B-7171-D6BA-B7AB-9F76DCC3B0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9"/>
          <a:stretch/>
        </p:blipFill>
        <p:spPr bwMode="auto">
          <a:xfrm>
            <a:off x="494744" y="3433905"/>
            <a:ext cx="11470093" cy="31680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8108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Solution methodology and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Preprocessing</a:t>
            </a: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: main takeaways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70B4-530D-38D7-9D82-92A7A5C1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52403-1C3E-9ECB-2149-B60249F86D82}"/>
              </a:ext>
            </a:extLst>
          </p:cNvPr>
          <p:cNvSpPr txBox="1"/>
          <p:nvPr/>
        </p:nvSpPr>
        <p:spPr>
          <a:xfrm>
            <a:off x="517904" y="3119081"/>
            <a:ext cx="5988427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Age bins/categories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Image size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Data augmentations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Normalization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Color format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4324E-2109-CCC8-94CB-B18038132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44" y="1705442"/>
            <a:ext cx="5082492" cy="512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2560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3C6A3A5-1F48-64D3-476F-9C263DD3596B}"/>
              </a:ext>
            </a:extLst>
          </p:cNvPr>
          <p:cNvSpPr txBox="1"/>
          <p:nvPr/>
        </p:nvSpPr>
        <p:spPr>
          <a:xfrm>
            <a:off x="4821026" y="175365"/>
            <a:ext cx="2601732" cy="4811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1877"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</a:t>
            </a:r>
            <a:r>
              <a:rPr lang="en-US" sz="20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Classification</a:t>
            </a:r>
          </a:p>
          <a:p>
            <a:pPr algn="ctr" defTabSz="851877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Libre Baskerville" panose="02000000000000000000" pitchFamily="2" charset="0"/>
              </a:rPr>
              <a:t>Age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,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Libre Baskerville" panose="02000000000000000000" pitchFamily="2" charset="0"/>
              </a:rPr>
              <a:t>Gender</a:t>
            </a:r>
            <a:r>
              <a:rPr lang="en-US" sz="1400" b="1" dirty="0">
                <a:solidFill>
                  <a:srgbClr val="235078"/>
                </a:solidFill>
                <a:latin typeface="Libre Baskerville" panose="02000000000000000000" pitchFamily="2" charset="0"/>
              </a:rPr>
              <a:t> and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Libre Baskerville" panose="02000000000000000000" pitchFamily="2" charset="0"/>
              </a:rPr>
              <a:t>Ethnicity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BD71989-9C53-90DB-ACA7-41C5A871D470}"/>
              </a:ext>
            </a:extLst>
          </p:cNvPr>
          <p:cNvSpPr txBox="1"/>
          <p:nvPr/>
        </p:nvSpPr>
        <p:spPr>
          <a:xfrm>
            <a:off x="3873360" y="739816"/>
            <a:ext cx="44970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dirty="0">
                <a:solidFill>
                  <a:srgbClr val="235078"/>
                </a:solidFill>
                <a:latin typeface="Montserrat" panose="00000500000000000000" pitchFamily="50" charset="0"/>
                <a:cs typeface="Arial" pitchFamily="34" charset="0"/>
              </a:rPr>
              <a:t>By Bavly Benyamin, Supervised by Prof. Nahla Barakat</a:t>
            </a:r>
          </a:p>
        </p:txBody>
      </p:sp>
      <p:pic>
        <p:nvPicPr>
          <p:cNvPr id="14" name="Picture 1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6F53E2-7173-F6AD-4FEB-73EA09A65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4" y="122042"/>
            <a:ext cx="1563343" cy="648787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D92A4963-0B5A-9F16-0350-66C39926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04" y="1691035"/>
            <a:ext cx="3864164" cy="351475"/>
          </a:xfrm>
          <a:prstGeom prst="rect">
            <a:avLst/>
          </a:prstGeom>
          <a:solidFill>
            <a:srgbClr val="1482A5"/>
          </a:solidFill>
          <a:ln w="12700">
            <a:noFill/>
            <a:miter lim="800000"/>
          </a:ln>
        </p:spPr>
        <p:txBody>
          <a:bodyPr wrap="none" lIns="31062" tIns="16571" rIns="31062" bIns="15531" anchor="ctr" anchorCtr="0"/>
          <a:lstStyle>
            <a:defPPr>
              <a:defRPr kern="1200"/>
            </a:defPPr>
          </a:lstStyle>
          <a:p>
            <a:pPr algn="ctr" defTabSz="1065125">
              <a:defRPr/>
            </a:pPr>
            <a:r>
              <a:rPr lang="en-US" sz="1400" b="1" dirty="0">
                <a:solidFill>
                  <a:schemeClr val="bg1"/>
                </a:solidFill>
                <a:latin typeface="Libre Baskerville" panose="02000000000000000000" pitchFamily="2" charset="0"/>
              </a:rPr>
              <a:t>Solution methodology and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51D499-CDE5-AE17-3E44-0FD273740BBA}"/>
              </a:ext>
            </a:extLst>
          </p:cNvPr>
          <p:cNvSpPr txBox="1"/>
          <p:nvPr/>
        </p:nvSpPr>
        <p:spPr>
          <a:xfrm>
            <a:off x="517904" y="2352528"/>
            <a:ext cx="598842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>
              <a:lnSpc>
                <a:spcPct val="150000"/>
              </a:lnSpc>
            </a:pPr>
            <a:r>
              <a:rPr lang="en-US" sz="1800" b="1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Deep learning architectures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9D70B4-530D-38D7-9D82-92A7A5C13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061" y="205874"/>
            <a:ext cx="1277035" cy="481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52403-1C3E-9ECB-2149-B60249F86D82}"/>
              </a:ext>
            </a:extLst>
          </p:cNvPr>
          <p:cNvSpPr txBox="1"/>
          <p:nvPr/>
        </p:nvSpPr>
        <p:spPr>
          <a:xfrm>
            <a:off x="517904" y="3119081"/>
            <a:ext cx="5988427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Traditional CNN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VGG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ResNet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DenseNet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InceptionResnet</a:t>
            </a:r>
            <a:endParaRPr lang="en-US" sz="1800" dirty="0"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A picture containing diagram, sketch, plan, line&#10;&#10;Description automatically generated">
            <a:extLst>
              <a:ext uri="{FF2B5EF4-FFF2-40B4-BE49-F238E27FC236}">
                <a16:creationId xmlns:a16="http://schemas.microsoft.com/office/drawing/2014/main" id="{2249B438-E18A-8446-9FE0-643D9EF07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09" y="1694320"/>
            <a:ext cx="6793406" cy="2642549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1B7C91F-EE2C-5D3B-0591-D52B3E935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041" y="4336869"/>
            <a:ext cx="4277192" cy="235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74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2.04.14"/>
  <p:tag name="AS_TITLE" val="Aspose.Slides for .NET 4.0 Client Profile"/>
  <p:tag name="AS_VERSION" val="22.4"/>
  <p:tag name="POSTERNERDTEMPLATE" val="hypotheticalocean|08-2022"/>
</p:tagLst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5206</TotalTime>
  <Words>2171</Words>
  <Application>Microsoft Office PowerPoint</Application>
  <PresentationFormat>Widescreen</PresentationFormat>
  <Paragraphs>388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Times</vt:lpstr>
      <vt:lpstr>Courier New</vt:lpstr>
      <vt:lpstr>Libre Baskerville</vt:lpstr>
      <vt:lpstr>Arial</vt:lpstr>
      <vt:lpstr>Calibri</vt:lpstr>
      <vt:lpstr>Montserrat</vt:lpstr>
      <vt:lpstr>Symbol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research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Bavly Shehata</cp:lastModifiedBy>
  <cp:revision>41</cp:revision>
  <cp:lastPrinted>2011-01-21T18:13:44Z</cp:lastPrinted>
  <dcterms:modified xsi:type="dcterms:W3CDTF">2023-06-12T06:46:10Z</dcterms:modified>
  <cp:category>scientific poster powerpoint</cp:category>
</cp:coreProperties>
</file>